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BFBFBF"/>
    <a:srgbClr val="9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522" y="1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0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2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61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4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77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0DDC-6CF4-4EC3-A969-89A6E0AEC7F0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6C96-26A9-4BB0-A0B3-E0728937C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hyperlink" Target="mailto:kanko_bussan@city-tsushima.j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1000" y="73072"/>
            <a:ext cx="5778000" cy="302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/>
              <a:t>電子版クーポン</a:t>
            </a:r>
            <a:endParaRPr kumimoji="1" lang="en-US" altLang="ja-JP" sz="4800" dirty="0" smtClean="0"/>
          </a:p>
          <a:p>
            <a:pPr algn="ctr"/>
            <a:r>
              <a:rPr lang="en-US" altLang="ja-JP" sz="4800" dirty="0" smtClean="0"/>
              <a:t>【</a:t>
            </a:r>
            <a:r>
              <a:rPr lang="ja-JP" altLang="en-US" sz="4800" dirty="0" smtClean="0"/>
              <a:t>新</a:t>
            </a:r>
            <a:r>
              <a:rPr lang="en-US" altLang="ja-JP" sz="4800" dirty="0" smtClean="0"/>
              <a:t>】</a:t>
            </a:r>
            <a:r>
              <a:rPr kumimoji="1" lang="ja-JP" altLang="en-US" sz="4800" dirty="0" smtClean="0"/>
              <a:t>対馬藩札</a:t>
            </a:r>
            <a:endParaRPr kumimoji="1" lang="en-US" altLang="ja-JP" sz="4800" dirty="0" smtClean="0"/>
          </a:p>
          <a:p>
            <a:pPr algn="ctr"/>
            <a:r>
              <a:rPr lang="ja-JP" altLang="en-US" sz="4800" dirty="0" smtClean="0"/>
              <a:t>取扱加盟店用</a:t>
            </a:r>
            <a:endParaRPr lang="en-US" altLang="ja-JP" sz="4800" dirty="0" smtClean="0"/>
          </a:p>
          <a:p>
            <a:pPr algn="ctr"/>
            <a:r>
              <a:rPr kumimoji="1" lang="ja-JP" altLang="en-US" sz="4800" dirty="0" smtClean="0"/>
              <a:t>取扱マニュアル</a:t>
            </a:r>
            <a:endParaRPr kumimoji="1" lang="ja-JP" altLang="en-US" sz="48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8673003"/>
            <a:ext cx="68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新</a:t>
            </a:r>
            <a:r>
              <a:rPr kumimoji="1" lang="en-US" altLang="ja-JP" sz="2400" dirty="0" smtClean="0"/>
              <a:t>】</a:t>
            </a:r>
            <a:r>
              <a:rPr kumimoji="1" lang="ja-JP" altLang="en-US" sz="2400" dirty="0" smtClean="0"/>
              <a:t>対馬</a:t>
            </a:r>
            <a:r>
              <a:rPr kumimoji="1" lang="ja-JP" altLang="en-US" sz="2400" dirty="0" smtClean="0"/>
              <a:t>藩札運営事務局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対馬観光活性化協議会（対馬市観光商工課内）</a:t>
            </a:r>
            <a:endParaRPr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3410755"/>
            <a:ext cx="5652000" cy="37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0"/>
            <a:ext cx="684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◆目　次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１．はじめに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２．取扱加盟店の登録資格　・・・・・・・・・・・・・１ｐ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３．取扱加盟店の登録に係る手数料　・・・・・・・・・１ｐ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４．取扱加盟店の申込　・・・・・・・・・・・・・・・２ｐ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５．取扱加盟店登録後の流れ　・・・・・・・・・・・・２ｐ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６．利用及び決済の流れ　・・・・・・・・・・・・・・３ｐ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７．換金及び一連の流れ　・・・・・・・・・・・・・・５ｐ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８．留意事項　・・・・・・・・・・・・・・・・・・・５ｐ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９．問い合わせ先　・・・・・・・・・・・・・・・・・６ｐ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１０．参考（その他のクーポン情報）　・・・・・・・・・６ｐ</a:t>
            </a:r>
            <a:endParaRPr kumimoji="1"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2361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-1100" y="57566"/>
            <a:ext cx="6840000" cy="1016775"/>
            <a:chOff x="-1100" y="57566"/>
            <a:chExt cx="6840000" cy="101677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-1100" y="489566"/>
              <a:ext cx="68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電子版クーポン：「対馬藩札」の取扱については、本書並びに募集要領を確認のうえ、お間違えの無いようお願いいたします。</a:t>
              </a:r>
              <a:endParaRPr lang="en-US" altLang="ja-JP" sz="1600" dirty="0" smtClean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8900" y="57566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ysClr val="windowText" lastClr="000000"/>
                  </a:solidFill>
                </a:rPr>
                <a:t>１．はじめに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-1100" y="1193463"/>
            <a:ext cx="6840000" cy="2586436"/>
            <a:chOff x="-1100" y="1193463"/>
            <a:chExt cx="6840000" cy="2586436"/>
          </a:xfrm>
        </p:grpSpPr>
        <p:sp>
          <p:nvSpPr>
            <p:cNvPr id="7" name="正方形/長方形 6"/>
            <p:cNvSpPr/>
            <p:nvPr/>
          </p:nvSpPr>
          <p:spPr>
            <a:xfrm>
              <a:off x="88900" y="1193463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ysClr val="windowText" lastClr="000000"/>
                  </a:solidFill>
                </a:rPr>
                <a:t>２</a:t>
              </a:r>
              <a:r>
                <a:rPr lang="ja-JP" altLang="en-US" dirty="0" smtClean="0">
                  <a:solidFill>
                    <a:sysClr val="windowText" lastClr="000000"/>
                  </a:solidFill>
                </a:rPr>
                <a:t>．取扱加盟店の登録資格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-1100" y="1625463"/>
              <a:ext cx="68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注：電子版クーポン「対馬藩札」取扱加盟店募集要領抜粋</a:t>
              </a:r>
              <a:endParaRPr lang="en-US" altLang="ja-JP" sz="1600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89560" y="1964017"/>
              <a:ext cx="645934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　取扱加盟店として登録をできるものは、市内で宿泊業、飲食業、交通業、小売業等を営む者で、宿泊客が利用できる事業者とする。</a:t>
              </a:r>
              <a:r>
                <a:rPr lang="ja-JP" altLang="en-US" sz="1600" dirty="0" smtClean="0"/>
                <a:t>ただし、次に掲げる事業者を除く。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（１）風俗営業等の規制及び業務の適正化等に関する法律（昭和２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３年法律第１２２号）第２条に規定する営業を行う者</a:t>
              </a:r>
              <a:endParaRPr lang="en-US" altLang="ja-JP" sz="1600" dirty="0" smtClean="0"/>
            </a:p>
            <a:p>
              <a:r>
                <a:rPr kumimoji="1" lang="ja-JP" altLang="en-US" sz="1600" dirty="0" smtClean="0"/>
                <a:t>（２）業務の内容が公序良俗に反する営業を行う者</a:t>
              </a:r>
              <a:endParaRPr kumimoji="1" lang="en-US" altLang="ja-JP" sz="1600" dirty="0" smtClean="0"/>
            </a:p>
            <a:p>
              <a:r>
                <a:rPr lang="ja-JP" altLang="en-US" sz="1600" dirty="0" smtClean="0"/>
                <a:t>（３）その他本事業の趣旨に該当しないと会長が認めた者</a:t>
              </a:r>
              <a:endParaRPr kumimoji="1" lang="en-US" altLang="ja-JP" sz="1600" dirty="0" smtClean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9000" y="3898563"/>
            <a:ext cx="6840000" cy="3078878"/>
            <a:chOff x="-1100" y="1193463"/>
            <a:chExt cx="6840000" cy="3078878"/>
          </a:xfrm>
        </p:grpSpPr>
        <p:sp>
          <p:nvSpPr>
            <p:cNvPr id="14" name="正方形/長方形 13"/>
            <p:cNvSpPr/>
            <p:nvPr/>
          </p:nvSpPr>
          <p:spPr>
            <a:xfrm>
              <a:off x="88900" y="1193463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ysClr val="windowText" lastClr="000000"/>
                  </a:solidFill>
                </a:rPr>
                <a:t>３．取扱加盟店の登録に係る手数料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-1100" y="1625463"/>
              <a:ext cx="68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注：電子版クーポン「対馬藩札」取扱加盟店募集要領抜粋</a:t>
              </a:r>
              <a:endParaRPr lang="en-US" altLang="ja-JP" sz="1600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89560" y="1964017"/>
              <a:ext cx="645934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（１）取扱加盟店として登録を受ける場合の手数料は、１店舗当</a:t>
              </a:r>
              <a:r>
                <a:rPr lang="ja-JP" altLang="en-US" sz="1600" dirty="0" err="1" smtClean="0"/>
                <a:t>た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</a:t>
              </a:r>
              <a:r>
                <a:rPr lang="ja-JP" altLang="en-US" sz="1600" dirty="0" err="1" smtClean="0"/>
                <a:t>り</a:t>
              </a:r>
              <a:r>
                <a:rPr lang="en-US" altLang="ja-JP" sz="1600" dirty="0" smtClean="0"/>
                <a:t>1,000</a:t>
              </a:r>
              <a:r>
                <a:rPr lang="ja-JP" altLang="en-US" sz="1600" dirty="0" smtClean="0"/>
                <a:t>円とする。また、当該店舗内に利用者との「金銭を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やり取りする場所」や「金銭登録機（レジ）」が複数ある場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合は利用希望に応じ１台当たり</a:t>
              </a:r>
              <a:r>
                <a:rPr lang="en-US" altLang="ja-JP" sz="1600" dirty="0" smtClean="0"/>
                <a:t>1,000</a:t>
              </a:r>
              <a:r>
                <a:rPr lang="ja-JP" altLang="en-US" sz="1600" dirty="0" smtClean="0"/>
                <a:t>円を上乗せするものと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する。ただし、（一社）対馬観光物産協会会員の事業者に</a:t>
              </a:r>
              <a:r>
                <a:rPr lang="ja-JP" altLang="en-US" sz="1600" dirty="0" err="1" smtClean="0"/>
                <a:t>お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いては、１店舗当たりの手数料を免除するものとする。</a:t>
              </a:r>
              <a:endParaRPr lang="en-US" altLang="ja-JP" sz="1600" dirty="0" smtClean="0"/>
            </a:p>
            <a:p>
              <a:r>
                <a:rPr lang="ja-JP" altLang="en-US" sz="1600" dirty="0" smtClean="0"/>
                <a:t>（２）上記手数料については、原則初回換金時換金金額と相殺する。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なお、事業期間内で換金がない場合は、事業終了時に協議会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から当該事業者に対し手数料を請求することとする。</a:t>
              </a:r>
              <a:endParaRPr lang="en-US" altLang="ja-JP" sz="1600" dirty="0" smtClean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0380" y="6992830"/>
            <a:ext cx="68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【</a:t>
            </a:r>
            <a:r>
              <a:rPr lang="ja-JP" altLang="en-US" sz="1600" dirty="0" smtClean="0"/>
              <a:t>例示</a:t>
            </a:r>
            <a:r>
              <a:rPr lang="en-US" altLang="ja-JP" sz="1600" dirty="0" smtClean="0"/>
              <a:t>】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25163"/>
              </p:ext>
            </p:extLst>
          </p:nvPr>
        </p:nvGraphicFramePr>
        <p:xfrm>
          <a:off x="419100" y="7368782"/>
          <a:ext cx="6339900" cy="1988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75">
                  <a:extLst>
                    <a:ext uri="{9D8B030D-6E8A-4147-A177-3AD203B41FA5}">
                      <a16:colId xmlns:a16="http://schemas.microsoft.com/office/drawing/2014/main" val="1708460413"/>
                    </a:ext>
                  </a:extLst>
                </a:gridCol>
                <a:gridCol w="1584975">
                  <a:extLst>
                    <a:ext uri="{9D8B030D-6E8A-4147-A177-3AD203B41FA5}">
                      <a16:colId xmlns:a16="http://schemas.microsoft.com/office/drawing/2014/main" val="1570491543"/>
                    </a:ext>
                  </a:extLst>
                </a:gridCol>
                <a:gridCol w="1584975">
                  <a:extLst>
                    <a:ext uri="{9D8B030D-6E8A-4147-A177-3AD203B41FA5}">
                      <a16:colId xmlns:a16="http://schemas.microsoft.com/office/drawing/2014/main" val="1386388338"/>
                    </a:ext>
                  </a:extLst>
                </a:gridCol>
                <a:gridCol w="1584975">
                  <a:extLst>
                    <a:ext uri="{9D8B030D-6E8A-4147-A177-3AD203B41FA5}">
                      <a16:colId xmlns:a16="http://schemas.microsoft.com/office/drawing/2014/main" val="1295477431"/>
                    </a:ext>
                  </a:extLst>
                </a:gridCol>
              </a:tblGrid>
              <a:tr h="497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事業者名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レジ数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協会加入状況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手数料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505073"/>
                  </a:ext>
                </a:extLst>
              </a:tr>
              <a:tr h="497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事業者</a:t>
                      </a:r>
                      <a:r>
                        <a:rPr kumimoji="1" lang="en-US" altLang="ja-JP" sz="1600" dirty="0" smtClean="0"/>
                        <a:t>A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１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〇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</a:t>
                      </a:r>
                      <a:r>
                        <a:rPr kumimoji="1" lang="ja-JP" altLang="en-US" sz="1600" dirty="0" smtClean="0"/>
                        <a:t>円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409761"/>
                  </a:ext>
                </a:extLst>
              </a:tr>
              <a:tr h="497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事業者</a:t>
                      </a:r>
                      <a:r>
                        <a:rPr kumimoji="1" lang="en-US" altLang="ja-JP" sz="1600" dirty="0" smtClean="0"/>
                        <a:t>B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１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×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1,000</a:t>
                      </a:r>
                      <a:r>
                        <a:rPr kumimoji="1" lang="ja-JP" altLang="en-US" sz="1600" dirty="0" smtClean="0"/>
                        <a:t>円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383531"/>
                  </a:ext>
                </a:extLst>
              </a:tr>
              <a:tr h="497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事業者</a:t>
                      </a:r>
                      <a:r>
                        <a:rPr kumimoji="1" lang="en-US" altLang="ja-JP" sz="1600" dirty="0" smtClean="0"/>
                        <a:t>C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２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〇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1,000</a:t>
                      </a:r>
                      <a:r>
                        <a:rPr kumimoji="1" lang="ja-JP" altLang="en-US" sz="1600" dirty="0" smtClean="0"/>
                        <a:t>円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２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-1100" y="57566"/>
            <a:ext cx="6840000" cy="770554"/>
            <a:chOff x="-1100" y="57566"/>
            <a:chExt cx="6840000" cy="77055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-1100" y="489566"/>
              <a:ext cx="68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注：電子版クーポン「対馬藩札」取扱加盟店募集要領抜粋</a:t>
              </a:r>
              <a:endParaRPr lang="en-US" altLang="ja-JP" sz="1600" dirty="0" smtClean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8900" y="57566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ysClr val="windowText" lastClr="000000"/>
                  </a:solidFill>
                </a:rPr>
                <a:t>４．取扱加盟店の申込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0" y="1738144"/>
            <a:ext cx="6840000" cy="770554"/>
            <a:chOff x="-1100" y="1193463"/>
            <a:chExt cx="6840000" cy="770554"/>
          </a:xfrm>
        </p:grpSpPr>
        <p:sp>
          <p:nvSpPr>
            <p:cNvPr id="7" name="正方形/長方形 6"/>
            <p:cNvSpPr/>
            <p:nvPr/>
          </p:nvSpPr>
          <p:spPr>
            <a:xfrm>
              <a:off x="88900" y="1193463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ysClr val="windowText" lastClr="000000"/>
                  </a:solidFill>
                </a:rPr>
                <a:t>５．取扱加盟店登録後の流れ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-1100" y="1625463"/>
              <a:ext cx="68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注：電子版クーポン「対馬藩札」取扱加盟店募集要領抜粋</a:t>
              </a:r>
              <a:endParaRPr lang="en-US" altLang="ja-JP" sz="1600" dirty="0" smtClean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89560" y="783438"/>
            <a:ext cx="64593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取扱加盟店として登録を受けようとする者は、会長が別に定める「対馬藩札」取扱加盟店登録申請書に必要な事項を記入のうえ、会長に申請を行うこととする。</a:t>
            </a:r>
            <a:endParaRPr lang="en-US" altLang="ja-JP" sz="16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80767" y="2632974"/>
            <a:ext cx="2304000" cy="360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対馬藩札運営事務局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80767" y="6070227"/>
            <a:ext cx="2304000" cy="360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取扱加盟店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969387" y="3002083"/>
            <a:ext cx="8068963" cy="2893100"/>
            <a:chOff x="580767" y="3002083"/>
            <a:chExt cx="8068963" cy="289310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80767" y="3002083"/>
              <a:ext cx="806896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/>
                <a:t>（１）取扱加盟店用　（２）決済用</a:t>
              </a:r>
              <a:r>
                <a:rPr lang="en-US" altLang="ja-JP" sz="1400" dirty="0" smtClean="0"/>
                <a:t>QR</a:t>
              </a:r>
              <a:r>
                <a:rPr lang="ja-JP" altLang="en-US" sz="1400" dirty="0" smtClean="0"/>
                <a:t>コード　（３）決済用</a:t>
              </a:r>
              <a:r>
                <a:rPr lang="en-US" altLang="ja-JP" sz="1400" dirty="0" smtClean="0"/>
                <a:t>QR</a:t>
              </a:r>
              <a:r>
                <a:rPr lang="ja-JP" altLang="en-US" sz="1400" dirty="0" smtClean="0"/>
                <a:t>コード</a:t>
              </a:r>
              <a:endParaRPr lang="en-US" altLang="ja-JP" sz="1400" dirty="0" smtClean="0"/>
            </a:p>
            <a:p>
              <a:r>
                <a:rPr lang="ja-JP" altLang="en-US" sz="1400" dirty="0"/>
                <a:t>　</a:t>
              </a:r>
              <a:r>
                <a:rPr lang="ja-JP" altLang="en-US" sz="1400" dirty="0" smtClean="0"/>
                <a:t>　　　ポスター　　</a:t>
              </a:r>
              <a:r>
                <a:rPr lang="ja-JP" altLang="en-US" sz="1400" dirty="0"/>
                <a:t>　</a:t>
              </a:r>
              <a:r>
                <a:rPr lang="ja-JP" altLang="en-US" sz="1400" dirty="0" smtClean="0"/>
                <a:t>　　　　　　　　　　　　　  サインホルダー</a:t>
              </a:r>
              <a:endParaRPr lang="en-US" altLang="ja-JP" sz="1400" dirty="0" smtClean="0"/>
            </a:p>
            <a:p>
              <a:endParaRPr kumimoji="1" lang="en-US" altLang="ja-JP" sz="1400" dirty="0"/>
            </a:p>
            <a:p>
              <a:endParaRPr lang="en-US" altLang="ja-JP" sz="1400" dirty="0" smtClean="0"/>
            </a:p>
            <a:p>
              <a:endParaRPr kumimoji="1" lang="en-US" altLang="ja-JP" sz="1400" dirty="0"/>
            </a:p>
            <a:p>
              <a:endParaRPr lang="en-US" altLang="ja-JP" sz="1400" dirty="0" smtClean="0"/>
            </a:p>
            <a:p>
              <a:endParaRPr kumimoji="1" lang="en-US" altLang="ja-JP" sz="1400" dirty="0"/>
            </a:p>
            <a:p>
              <a:endParaRPr lang="en-US" altLang="ja-JP" sz="1400" dirty="0" smtClean="0"/>
            </a:p>
            <a:p>
              <a:endParaRPr kumimoji="1" lang="en-US" altLang="ja-JP" sz="1400" dirty="0"/>
            </a:p>
            <a:p>
              <a:endParaRPr lang="en-US" altLang="ja-JP" sz="1400" dirty="0" smtClean="0"/>
            </a:p>
            <a:p>
              <a:endParaRPr kumimoji="1" lang="en-US" altLang="ja-JP" sz="1400" dirty="0"/>
            </a:p>
            <a:p>
              <a:endParaRPr lang="en-US" altLang="ja-JP" sz="1400" dirty="0" smtClean="0"/>
            </a:p>
            <a:p>
              <a:r>
                <a:rPr kumimoji="1" lang="ja-JP" altLang="en-US" sz="1400" dirty="0"/>
                <a:t>　</a:t>
              </a:r>
              <a:r>
                <a:rPr kumimoji="1" lang="ja-JP" altLang="en-US" sz="1400" dirty="0" smtClean="0"/>
                <a:t>　</a:t>
              </a:r>
              <a:r>
                <a:rPr lang="ja-JP" altLang="en-US" sz="1400" dirty="0" smtClean="0"/>
                <a:t>サイズ：</a:t>
              </a:r>
              <a:r>
                <a:rPr lang="en-US" altLang="ja-JP" sz="1400" dirty="0" smtClean="0"/>
                <a:t>A</a:t>
              </a:r>
              <a:r>
                <a:rPr lang="ja-JP" altLang="en-US" sz="1400" dirty="0" smtClean="0"/>
                <a:t>３　　　　　  サイズ：</a:t>
              </a:r>
              <a:r>
                <a:rPr lang="en-US" altLang="ja-JP" sz="1400" dirty="0" smtClean="0"/>
                <a:t>L</a:t>
              </a:r>
              <a:r>
                <a:rPr lang="ja-JP" altLang="en-US" sz="1400" dirty="0" smtClean="0"/>
                <a:t>版　　　　　  サイズ：</a:t>
              </a:r>
              <a:r>
                <a:rPr lang="en-US" altLang="ja-JP" sz="1400" dirty="0" smtClean="0"/>
                <a:t>L</a:t>
              </a:r>
              <a:r>
                <a:rPr lang="ja-JP" altLang="en-US" sz="1400" dirty="0" smtClean="0"/>
                <a:t>版</a:t>
              </a:r>
              <a:endParaRPr kumimoji="1" lang="en-US" altLang="ja-JP" sz="1400" dirty="0" smtClean="0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836" y="3626518"/>
              <a:ext cx="1466209" cy="198000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8" y="3626518"/>
              <a:ext cx="1488827" cy="1980000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2884766" y="3630042"/>
              <a:ext cx="1386000" cy="1981428"/>
              <a:chOff x="2884766" y="3630042"/>
              <a:chExt cx="1386000" cy="1981428"/>
            </a:xfrm>
          </p:grpSpPr>
          <p:graphicFrame>
            <p:nvGraphicFramePr>
              <p:cNvPr id="9" name="オブジェクト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2305731"/>
                  </p:ext>
                </p:extLst>
              </p:nvPr>
            </p:nvGraphicFramePr>
            <p:xfrm>
              <a:off x="2884766" y="3631470"/>
              <a:ext cx="1386000" cy="198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Acrobat Document" r:id="rId5" imgW="2400255" imgH="3428717" progId="AcroExch.Document.DC">
                      <p:embed/>
                    </p:oleObj>
                  </mc:Choice>
                  <mc:Fallback>
                    <p:oleObj name="Acrobat Document" r:id="rId5" imgW="2400255" imgH="3428717" progId="AcroExch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84766" y="3631470"/>
                            <a:ext cx="1386000" cy="198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正方形/長方形 15"/>
              <p:cNvSpPr/>
              <p:nvPr/>
            </p:nvSpPr>
            <p:spPr>
              <a:xfrm>
                <a:off x="2885816" y="3630042"/>
                <a:ext cx="1375200" cy="197647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下矢印 20"/>
          <p:cNvSpPr/>
          <p:nvPr/>
        </p:nvSpPr>
        <p:spPr>
          <a:xfrm>
            <a:off x="608140" y="3086707"/>
            <a:ext cx="484632" cy="2908350"/>
          </a:xfrm>
          <a:prstGeom prst="down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5012" y="4249298"/>
            <a:ext cx="430887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 smtClean="0"/>
              <a:t>発行</a:t>
            </a:r>
            <a:endParaRPr kumimoji="1" lang="ja-JP" altLang="en-US" sz="16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015485" y="6723716"/>
            <a:ext cx="2733415" cy="2690859"/>
            <a:chOff x="2884767" y="6702589"/>
            <a:chExt cx="2733415" cy="2690859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2884767" y="6702589"/>
              <a:ext cx="2733415" cy="2690859"/>
              <a:chOff x="2175852" y="6780031"/>
              <a:chExt cx="2733415" cy="269085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852" y="6780031"/>
                <a:ext cx="2686756" cy="2690859"/>
              </a:xfrm>
              <a:prstGeom prst="rect">
                <a:avLst/>
              </a:prstGeom>
            </p:spPr>
          </p:pic>
          <p:grpSp>
            <p:nvGrpSpPr>
              <p:cNvPr id="27" name="グループ化 26"/>
              <p:cNvGrpSpPr/>
              <p:nvPr/>
            </p:nvGrpSpPr>
            <p:grpSpPr>
              <a:xfrm>
                <a:off x="3965737" y="8182566"/>
                <a:ext cx="943530" cy="1175076"/>
                <a:chOff x="8305245" y="6719826"/>
                <a:chExt cx="1466209" cy="1980000"/>
              </a:xfrm>
            </p:grpSpPr>
            <p:pic>
              <p:nvPicPr>
                <p:cNvPr id="24" name="図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5245" y="6719826"/>
                  <a:ext cx="1466209" cy="1980000"/>
                </a:xfrm>
                <a:prstGeom prst="rect">
                  <a:avLst/>
                </a:prstGeom>
              </p:spPr>
            </p:pic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319005">
                  <a:off x="8469541" y="6822747"/>
                  <a:ext cx="987167" cy="1618529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正方形/長方形 28"/>
            <p:cNvSpPr/>
            <p:nvPr/>
          </p:nvSpPr>
          <p:spPr>
            <a:xfrm>
              <a:off x="4649636" y="8093266"/>
              <a:ext cx="914400" cy="11869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884767" y="6066747"/>
            <a:ext cx="2733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</a:rPr>
              <a:t>利用者に</a:t>
            </a:r>
            <a:r>
              <a:rPr lang="ja-JP" altLang="en-US" sz="1600" dirty="0" smtClean="0">
                <a:solidFill>
                  <a:srgbClr val="FF0000"/>
                </a:solidFill>
              </a:rPr>
              <a:t>見えるよう</a:t>
            </a:r>
            <a:r>
              <a:rPr kumimoji="1" lang="ja-JP" altLang="en-US" sz="1600" dirty="0" smtClean="0">
                <a:solidFill>
                  <a:srgbClr val="FF0000"/>
                </a:solidFill>
              </a:rPr>
              <a:t>掲示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6" y="6388569"/>
            <a:ext cx="2742973" cy="331810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383" y="8242645"/>
            <a:ext cx="362777" cy="483207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04851" y="8069146"/>
            <a:ext cx="714374" cy="82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86" y="3631470"/>
            <a:ext cx="1376250" cy="926445"/>
          </a:xfrm>
          <a:prstGeom prst="rect">
            <a:avLst/>
          </a:prstGeom>
        </p:spPr>
      </p:pic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85901"/>
              </p:ext>
            </p:extLst>
          </p:nvPr>
        </p:nvGraphicFramePr>
        <p:xfrm>
          <a:off x="1210828" y="3622488"/>
          <a:ext cx="1498577" cy="199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2" imgW="7200764" imgH="9601011" progId="AcroExch.Document.DC">
                  <p:embed/>
                </p:oleObj>
              </mc:Choice>
              <mc:Fallback>
                <p:oleObj name="Acrobat Document" r:id="rId12" imgW="7200764" imgH="96010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10828" y="3622488"/>
                        <a:ext cx="1498577" cy="199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67578"/>
              </p:ext>
            </p:extLst>
          </p:nvPr>
        </p:nvGraphicFramePr>
        <p:xfrm>
          <a:off x="811523" y="8114393"/>
          <a:ext cx="562495" cy="74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14" imgW="7200764" imgH="9601011" progId="AcroExch.Document.DC">
                  <p:embed/>
                </p:oleObj>
              </mc:Choice>
              <mc:Fallback>
                <p:oleObj name="Acrobat Document" r:id="rId14" imgW="7200764" imgH="9601011" progId="AcroExch.Document.DC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1523" y="8114393"/>
                        <a:ext cx="562495" cy="74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図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06">
            <a:off x="5935425" y="8181583"/>
            <a:ext cx="638119" cy="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-1100" y="57566"/>
            <a:ext cx="6840000" cy="6679864"/>
            <a:chOff x="-1100" y="57566"/>
            <a:chExt cx="6840000" cy="667986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-1100" y="489566"/>
              <a:ext cx="6840000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（１）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決済用</a:t>
              </a:r>
              <a:r>
                <a:rPr lang="en-US" altLang="ja-JP" sz="1600" dirty="0" smtClean="0"/>
                <a:t>QR</a:t>
              </a:r>
              <a:r>
                <a:rPr lang="ja-JP" altLang="en-US" sz="1600" dirty="0" smtClean="0"/>
                <a:t>コード読込</a:t>
              </a:r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/>
            </a:p>
            <a:p>
              <a:r>
                <a:rPr lang="ja-JP" altLang="en-US" sz="1600" dirty="0" smtClean="0"/>
                <a:t>　（２）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利用者スマホ内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金額入力</a:t>
              </a:r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r>
                <a:rPr lang="ja-JP" altLang="en-US" sz="1600" dirty="0" smtClean="0"/>
                <a:t>　（３）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利用者スマホ内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金額入力後</a:t>
              </a:r>
              <a:endParaRPr lang="en-US" altLang="ja-JP" sz="1600" dirty="0" smtClean="0"/>
            </a:p>
            <a:p>
              <a:endParaRPr lang="en-US" altLang="ja-JP" sz="1600" dirty="0" smtClean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8900" y="57566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ysClr val="windowText" lastClr="000000"/>
                  </a:solidFill>
                </a:rPr>
                <a:t>６</a:t>
              </a:r>
              <a:r>
                <a:rPr lang="ja-JP" altLang="en-US" dirty="0" smtClean="0">
                  <a:solidFill>
                    <a:sysClr val="windowText" lastClr="000000"/>
                  </a:solidFill>
                </a:rPr>
                <a:t>．利用及び決済の流れ（１）～（３）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896319" y="828121"/>
            <a:ext cx="2704131" cy="2372280"/>
            <a:chOff x="896318" y="828120"/>
            <a:chExt cx="3827205" cy="3240000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896318" y="828120"/>
              <a:ext cx="3827205" cy="3240000"/>
              <a:chOff x="1382093" y="1107138"/>
              <a:chExt cx="3827205" cy="3240000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093" y="1107138"/>
                <a:ext cx="3827205" cy="3240000"/>
              </a:xfrm>
              <a:prstGeom prst="rect">
                <a:avLst/>
              </a:prstGeom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2479498" y="2051050"/>
                <a:ext cx="297815" cy="3397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弦 21"/>
              <p:cNvSpPr/>
              <p:nvPr/>
            </p:nvSpPr>
            <p:spPr>
              <a:xfrm rot="14738391">
                <a:off x="2249222" y="2076519"/>
                <a:ext cx="345269" cy="269733"/>
              </a:xfrm>
              <a:prstGeom prst="chord">
                <a:avLst>
                  <a:gd name="adj1" fmla="val 2700000"/>
                  <a:gd name="adj2" fmla="val 11283007"/>
                </a:avLst>
              </a:prstGeom>
              <a:solidFill>
                <a:srgbClr val="FEC6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 flipV="1">
                <a:off x="2533693" y="2065339"/>
                <a:ext cx="252000" cy="44696"/>
              </a:xfrm>
              <a:prstGeom prst="line">
                <a:avLst/>
              </a:prstGeom>
              <a:ln w="12700">
                <a:solidFill>
                  <a:schemeClr val="bg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559032" y="2160931"/>
                <a:ext cx="218281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580187" y="2237970"/>
                <a:ext cx="180000" cy="24870"/>
              </a:xfrm>
              <a:prstGeom prst="line">
                <a:avLst/>
              </a:prstGeom>
              <a:ln w="12700">
                <a:solidFill>
                  <a:schemeClr val="bg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559032" y="2321498"/>
                <a:ext cx="180000" cy="24870"/>
              </a:xfrm>
              <a:prstGeom prst="line">
                <a:avLst/>
              </a:prstGeom>
              <a:ln w="12700">
                <a:solidFill>
                  <a:schemeClr val="bg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2699130" y="2311840"/>
                <a:ext cx="82945" cy="81536"/>
              </a:xfrm>
              <a:prstGeom prst="line">
                <a:avLst/>
              </a:prstGeom>
              <a:ln w="9525">
                <a:solidFill>
                  <a:schemeClr val="bg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/>
              <p:cNvSpPr/>
              <p:nvPr/>
            </p:nvSpPr>
            <p:spPr>
              <a:xfrm rot="2686049">
                <a:off x="2719136" y="2322886"/>
                <a:ext cx="90165" cy="151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802" y="2652713"/>
              <a:ext cx="556627" cy="693090"/>
            </a:xfrm>
            <a:prstGeom prst="rect">
              <a:avLst/>
            </a:prstGeom>
          </p:spPr>
        </p:pic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91" y="3654118"/>
            <a:ext cx="1178026" cy="24120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009900" y="3968554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①金額入力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②金額確認</a:t>
            </a:r>
            <a:endParaRPr kumimoji="1" lang="en-US" altLang="ja-JP" sz="1600" dirty="0" smtClean="0"/>
          </a:p>
          <a:p>
            <a:r>
              <a:rPr lang="ja-JP" altLang="en-US" sz="1600" dirty="0" smtClean="0">
                <a:solidFill>
                  <a:srgbClr val="FF0000"/>
                </a:solidFill>
              </a:rPr>
              <a:t>③完了をタップ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2029757" y="5054293"/>
            <a:ext cx="197315" cy="139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2248385" y="4652963"/>
            <a:ext cx="847240" cy="442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06" y="6580030"/>
            <a:ext cx="1177011" cy="2412000"/>
          </a:xfrm>
          <a:prstGeom prst="rect">
            <a:avLst/>
          </a:prstGeom>
        </p:spPr>
      </p:pic>
      <p:sp>
        <p:nvSpPr>
          <p:cNvPr id="39" name="楕円 38"/>
          <p:cNvSpPr/>
          <p:nvPr/>
        </p:nvSpPr>
        <p:spPr>
          <a:xfrm>
            <a:off x="1150144" y="8002432"/>
            <a:ext cx="1047750" cy="186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009900" y="7531953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支払う</a:t>
            </a:r>
            <a:r>
              <a:rPr lang="ja-JP" altLang="en-US" sz="1600" dirty="0" err="1" smtClean="0">
                <a:solidFill>
                  <a:srgbClr val="FF0000"/>
                </a:solidFill>
              </a:rPr>
              <a:t>を</a:t>
            </a:r>
            <a:r>
              <a:rPr lang="ja-JP" altLang="en-US" sz="1600" dirty="0" smtClean="0">
                <a:solidFill>
                  <a:srgbClr val="FF0000"/>
                </a:solidFill>
              </a:rPr>
              <a:t>タップ</a:t>
            </a:r>
            <a:r>
              <a:rPr lang="ja-JP" altLang="en-US" sz="1600" b="1" u="sng" dirty="0" smtClean="0">
                <a:solidFill>
                  <a:srgbClr val="FF0000"/>
                </a:solidFill>
              </a:rPr>
              <a:t>（決済完了）</a:t>
            </a:r>
            <a:endParaRPr lang="en-US" altLang="ja-JP" sz="16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41" name="直線矢印コネクタ 40"/>
          <p:cNvCxnSpPr>
            <a:stCxn id="40" idx="1"/>
          </p:cNvCxnSpPr>
          <p:nvPr/>
        </p:nvCxnSpPr>
        <p:spPr>
          <a:xfrm flipH="1">
            <a:off x="2197894" y="7701230"/>
            <a:ext cx="812006" cy="384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下矢印 43"/>
          <p:cNvSpPr/>
          <p:nvPr/>
        </p:nvSpPr>
        <p:spPr>
          <a:xfrm>
            <a:off x="456453" y="810099"/>
            <a:ext cx="288000" cy="23903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>
            <a:off x="456453" y="3525464"/>
            <a:ext cx="288000" cy="25406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下矢印 45"/>
          <p:cNvSpPr/>
          <p:nvPr/>
        </p:nvSpPr>
        <p:spPr>
          <a:xfrm>
            <a:off x="456453" y="6451377"/>
            <a:ext cx="288000" cy="29116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54" y="1389198"/>
            <a:ext cx="648000" cy="3280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3" y="4047199"/>
            <a:ext cx="877012" cy="47960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00" y="6959719"/>
            <a:ext cx="991094" cy="5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４</a:t>
            </a:r>
            <a:endParaRPr lang="en-US" altLang="ja-JP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-1100" y="57566"/>
            <a:ext cx="6840000" cy="6926085"/>
            <a:chOff x="-1100" y="57566"/>
            <a:chExt cx="6840000" cy="692608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-1100" y="489566"/>
              <a:ext cx="6840000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　（４）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利用者スマホ内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決済終了後</a:t>
              </a:r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r>
                <a:rPr lang="ja-JP" altLang="en-US" sz="1600" dirty="0" smtClean="0"/>
                <a:t>　（５）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利用者スマホ内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アプリホーム画面</a:t>
              </a:r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endParaRPr lang="en-US" altLang="ja-JP" sz="1600" dirty="0" smtClean="0"/>
            </a:p>
            <a:p>
              <a:endParaRPr lang="en-US" altLang="ja-JP" sz="1600" dirty="0"/>
            </a:p>
            <a:p>
              <a:r>
                <a:rPr lang="ja-JP" altLang="en-US" sz="1600" dirty="0" smtClean="0"/>
                <a:t>　（６）</a:t>
              </a:r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利用者スマホ内</a:t>
              </a:r>
              <a:r>
                <a:rPr lang="en-US" altLang="ja-JP" sz="1600" dirty="0" smtClean="0"/>
                <a:t>】</a:t>
              </a:r>
              <a:r>
                <a:rPr lang="ja-JP" altLang="en-US" sz="1600" dirty="0" smtClean="0"/>
                <a:t>履歴確認画面</a:t>
              </a:r>
              <a:endParaRPr lang="en-US" altLang="ja-JP" sz="1600" dirty="0" smtClean="0"/>
            </a:p>
            <a:p>
              <a:endParaRPr lang="en-US" altLang="ja-JP" sz="1600" dirty="0" smtClean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88900" y="57566"/>
              <a:ext cx="6660000" cy="4320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ysClr val="windowText" lastClr="000000"/>
                  </a:solidFill>
                </a:rPr>
                <a:t>６</a:t>
              </a:r>
              <a:r>
                <a:rPr lang="ja-JP" altLang="en-US" dirty="0" smtClean="0">
                  <a:solidFill>
                    <a:sysClr val="windowText" lastClr="000000"/>
                  </a:solidFill>
                </a:rPr>
                <a:t>．利用及び決済の流れ（４）～（６）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016736" y="4195857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画像部分をタップ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2029757" y="5054293"/>
            <a:ext cx="197315" cy="139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870245" y="2401987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OK</a:t>
            </a:r>
            <a:r>
              <a:rPr lang="ja-JP" altLang="en-US" sz="1600" dirty="0" smtClean="0">
                <a:solidFill>
                  <a:srgbClr val="FF0000"/>
                </a:solidFill>
              </a:rPr>
              <a:t>をタップ</a:t>
            </a:r>
            <a:endParaRPr lang="en-US" altLang="ja-JP" sz="1600" b="1" u="sng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17" y="916263"/>
            <a:ext cx="1173604" cy="2412000"/>
          </a:xfrm>
          <a:prstGeom prst="rect">
            <a:avLst/>
          </a:prstGeom>
        </p:spPr>
      </p:pic>
      <p:sp>
        <p:nvSpPr>
          <p:cNvPr id="33" name="下矢印 32"/>
          <p:cNvSpPr/>
          <p:nvPr/>
        </p:nvSpPr>
        <p:spPr>
          <a:xfrm>
            <a:off x="456759" y="801098"/>
            <a:ext cx="288000" cy="2646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1290638" y="2907045"/>
            <a:ext cx="776287" cy="186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2058239" y="2615657"/>
            <a:ext cx="812006" cy="384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17" y="3821657"/>
            <a:ext cx="1177011" cy="2412000"/>
          </a:xfrm>
          <a:prstGeom prst="rect">
            <a:avLst/>
          </a:prstGeom>
        </p:spPr>
      </p:pic>
      <p:cxnSp>
        <p:nvCxnSpPr>
          <p:cNvPr id="34" name="直線矢印コネクタ 33"/>
          <p:cNvCxnSpPr/>
          <p:nvPr/>
        </p:nvCxnSpPr>
        <p:spPr>
          <a:xfrm flipH="1">
            <a:off x="2169496" y="4365134"/>
            <a:ext cx="847240" cy="442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17" y="6777134"/>
            <a:ext cx="1173604" cy="2412000"/>
          </a:xfrm>
          <a:prstGeom prst="rect">
            <a:avLst/>
          </a:prstGeom>
        </p:spPr>
      </p:pic>
      <p:sp>
        <p:nvSpPr>
          <p:cNvPr id="39" name="楕円 38"/>
          <p:cNvSpPr/>
          <p:nvPr/>
        </p:nvSpPr>
        <p:spPr>
          <a:xfrm>
            <a:off x="1087217" y="8216288"/>
            <a:ext cx="1139855" cy="466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2227072" y="7995056"/>
            <a:ext cx="847240" cy="442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099742" y="7813857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確認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42" name="下矢印 41"/>
          <p:cNvSpPr/>
          <p:nvPr/>
        </p:nvSpPr>
        <p:spPr>
          <a:xfrm>
            <a:off x="454528" y="3736608"/>
            <a:ext cx="288000" cy="2646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38" y="1147330"/>
            <a:ext cx="950858" cy="52707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23" y="4552257"/>
            <a:ext cx="950858" cy="5270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57265" y="5105814"/>
            <a:ext cx="633507" cy="169277"/>
          </a:xfrm>
          <a:prstGeom prst="rect">
            <a:avLst/>
          </a:prstGeom>
          <a:solidFill>
            <a:srgbClr val="F7F7F7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</a:t>
            </a:r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対馬藩札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40390" y="7246374"/>
            <a:ext cx="633507" cy="169277"/>
          </a:xfrm>
          <a:prstGeom prst="rect">
            <a:avLst/>
          </a:prstGeom>
          <a:solidFill>
            <a:srgbClr val="F7F7F7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</a:t>
            </a:r>
            <a:r>
              <a:rPr kumimoji="1" lang="en-US" altLang="ja-JP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kumimoji="1" lang="ja-JP" altLang="en-US" sz="5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対馬藩札</a:t>
            </a:r>
            <a:endParaRPr kumimoji="1" lang="ja-JP" altLang="en-US" sz="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8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75" y="1980248"/>
            <a:ext cx="1024217" cy="79864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５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88900" y="57566"/>
            <a:ext cx="6660000" cy="432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ysClr val="windowText" lastClr="000000"/>
                </a:solidFill>
              </a:rPr>
              <a:t>７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．換金及び一連の流れ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7775" y="654907"/>
            <a:ext cx="360000" cy="2533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取扱加盟店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27370" y="654906"/>
            <a:ext cx="360000" cy="14405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利用者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375524" y="654907"/>
            <a:ext cx="358344" cy="253313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対馬藩札運営事務局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ホームベース 11"/>
          <p:cNvSpPr/>
          <p:nvPr/>
        </p:nvSpPr>
        <p:spPr>
          <a:xfrm>
            <a:off x="854884" y="654907"/>
            <a:ext cx="2304000" cy="3600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24"/>
          <p:cNvSpPr/>
          <p:nvPr/>
        </p:nvSpPr>
        <p:spPr>
          <a:xfrm rot="10800000">
            <a:off x="2014149" y="1272746"/>
            <a:ext cx="1135421" cy="822739"/>
          </a:xfrm>
          <a:prstGeom prst="homePlate">
            <a:avLst/>
          </a:prstGeom>
          <a:solidFill>
            <a:srgbClr val="BFBF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57" y="1272746"/>
            <a:ext cx="641815" cy="2213650"/>
          </a:xfrm>
          <a:prstGeom prst="rect">
            <a:avLst/>
          </a:prstGeom>
        </p:spPr>
      </p:pic>
      <p:sp>
        <p:nvSpPr>
          <p:cNvPr id="14" name="山形 13"/>
          <p:cNvSpPr/>
          <p:nvPr/>
        </p:nvSpPr>
        <p:spPr>
          <a:xfrm>
            <a:off x="2049816" y="2199571"/>
            <a:ext cx="3448942" cy="360000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ホームベース 15"/>
          <p:cNvSpPr/>
          <p:nvPr/>
        </p:nvSpPr>
        <p:spPr>
          <a:xfrm rot="10800000">
            <a:off x="854884" y="2828043"/>
            <a:ext cx="5414508" cy="3600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ホームベース 29"/>
          <p:cNvSpPr/>
          <p:nvPr/>
        </p:nvSpPr>
        <p:spPr>
          <a:xfrm>
            <a:off x="845572" y="1272745"/>
            <a:ext cx="510185" cy="822739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3906" y="654671"/>
            <a:ext cx="227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商品等の提供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07129" y="1375195"/>
            <a:ext cx="105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対価の</a:t>
            </a:r>
            <a:endParaRPr lang="en-US" altLang="ja-JP" sz="1600" dirty="0" smtClean="0"/>
          </a:p>
          <a:p>
            <a:pPr algn="ctr"/>
            <a:r>
              <a:rPr kumimoji="1" lang="ja-JP" altLang="en-US" sz="1600" dirty="0"/>
              <a:t>支払</a:t>
            </a:r>
            <a:r>
              <a:rPr kumimoji="1" lang="ja-JP" altLang="en-US" sz="1600" dirty="0" smtClean="0"/>
              <a:t>い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044330" y="2200916"/>
            <a:ext cx="3440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加盟店別決済実績の蓄積</a:t>
            </a:r>
            <a:endParaRPr lang="en-US" altLang="ja-JP" sz="1600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22618" y="1375194"/>
            <a:ext cx="47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FF0000"/>
                </a:solidFill>
              </a:rPr>
              <a:t>決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FF0000"/>
                </a:solidFill>
              </a:rPr>
              <a:t>済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97221" y="2835642"/>
            <a:ext cx="5168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FF0000"/>
                </a:solidFill>
              </a:rPr>
              <a:t>決済実績に応じた利用額の支払い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4387" y="3189259"/>
            <a:ext cx="433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※</a:t>
            </a:r>
            <a:r>
              <a:rPr lang="ja-JP" altLang="en-US" sz="1600" dirty="0" smtClean="0">
                <a:solidFill>
                  <a:srgbClr val="FF0000"/>
                </a:solidFill>
              </a:rPr>
              <a:t>１５日及び月末締めの月２回払い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99000" y="3669974"/>
            <a:ext cx="6660000" cy="432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ysClr val="windowText" lastClr="000000"/>
                </a:solidFill>
              </a:rPr>
              <a:t>８．留意事項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000" y="4173633"/>
            <a:ext cx="66348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（１）決済終了後、金額の相違等が発生した場合は、事務局にお問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ja-JP" altLang="en-US" sz="1600" dirty="0" smtClean="0"/>
              <a:t>い合わせください。ただし、金額の修正等を行う場合は、取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ja-JP" altLang="en-US" sz="1600" dirty="0" smtClean="0"/>
              <a:t>引の事実及び正当な金額を確認できるレシート等が必要に</a:t>
            </a:r>
            <a:r>
              <a:rPr kumimoji="1" lang="ja-JP" altLang="en-US" sz="1600" dirty="0" err="1" smtClean="0"/>
              <a:t>な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ja-JP" altLang="en-US" sz="1600" dirty="0" smtClean="0"/>
              <a:t>ります。</a:t>
            </a:r>
            <a:endParaRPr kumimoji="1" lang="en-US" altLang="ja-JP" sz="1600" dirty="0" smtClean="0"/>
          </a:p>
          <a:p>
            <a:endParaRPr lang="en-US" altLang="ja-JP" sz="1600" dirty="0"/>
          </a:p>
          <a:p>
            <a:r>
              <a:rPr kumimoji="1" lang="ja-JP" altLang="en-US" sz="1600" dirty="0" smtClean="0"/>
              <a:t>　（２）決済は、取扱加盟店の責任を持って行うことから上記に基</a:t>
            </a:r>
            <a:r>
              <a:rPr kumimoji="1" lang="ja-JP" altLang="en-US" sz="1600" dirty="0" err="1" smtClean="0"/>
              <a:t>づ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ja-JP" altLang="en-US" sz="1600" dirty="0" err="1" smtClean="0"/>
              <a:t>く</a:t>
            </a:r>
            <a:r>
              <a:rPr kumimoji="1" lang="ja-JP" altLang="en-US" sz="1600" dirty="0" smtClean="0"/>
              <a:t>対応ができない場合の損失は、取扱加盟店の責務となりま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ja-JP" altLang="en-US" sz="1600" dirty="0" smtClean="0"/>
              <a:t>す。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kumimoji="1" lang="ja-JP" altLang="en-US" sz="1600" dirty="0" smtClean="0"/>
              <a:t>　（３）この電子クーポンは、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①</a:t>
            </a:r>
            <a:r>
              <a:rPr kumimoji="1" lang="ja-JP" altLang="en-US" sz="1600" dirty="0" smtClean="0"/>
              <a:t>「行</a:t>
            </a:r>
            <a:r>
              <a:rPr kumimoji="1" lang="ja-JP" altLang="en-US" sz="1600" dirty="0" err="1" smtClean="0"/>
              <a:t>っ</a:t>
            </a:r>
            <a:r>
              <a:rPr kumimoji="1" lang="ja-JP" altLang="en-US" sz="1600" dirty="0" smtClean="0"/>
              <a:t>得！長崎のしまクーポン」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②</a:t>
            </a:r>
            <a:r>
              <a:rPr kumimoji="1" lang="ja-JP" altLang="en-US" sz="1600" dirty="0" smtClean="0"/>
              <a:t>「ふるさとで“心呼吸”の旅地域限定クーポン</a:t>
            </a:r>
            <a:r>
              <a:rPr lang="ja-JP" altLang="en-US" sz="1600" dirty="0" smtClean="0"/>
              <a:t>」</a:t>
            </a:r>
            <a:endParaRPr lang="en-US" altLang="ja-JP" sz="1600" dirty="0"/>
          </a:p>
          <a:p>
            <a:r>
              <a:rPr lang="ja-JP" altLang="en-US" sz="1600" dirty="0" smtClean="0"/>
              <a:t>　　　　③「ＧｏＴｏトラベル地域共通クーポン」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④「ＧｏＴｏイート食事券」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とは異なります。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</a:t>
            </a:r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上記事業は</a:t>
            </a:r>
            <a:r>
              <a:rPr lang="ja-JP" altLang="en-US" sz="1600" dirty="0" smtClean="0"/>
              <a:t>、それぞれ加盟店登録が必要です。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endParaRPr lang="en-US" altLang="ja-JP" sz="1600" dirty="0"/>
          </a:p>
          <a:p>
            <a:r>
              <a:rPr kumimoji="1" lang="ja-JP" altLang="en-US" sz="1600" dirty="0" smtClean="0"/>
              <a:t>　（４）誤って、その他のクーポンを受け取った場合の損失は</a:t>
            </a:r>
            <a:r>
              <a:rPr lang="ja-JP" altLang="en-US" sz="1600" dirty="0" smtClean="0"/>
              <a:t>、取扱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加盟店の責務となります。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50489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40000" cy="9504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950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６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88900" y="57566"/>
            <a:ext cx="6660000" cy="432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ysClr val="windowText" lastClr="000000"/>
                </a:solidFill>
              </a:rPr>
              <a:t>９．問い合わせ先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99000" y="3669974"/>
            <a:ext cx="6660000" cy="432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ysClr val="windowText" lastClr="000000"/>
                </a:solidFill>
              </a:rPr>
              <a:t>１</a:t>
            </a:r>
            <a:r>
              <a:rPr lang="ja-JP" altLang="en-US" dirty="0">
                <a:solidFill>
                  <a:sysClr val="windowText" lastClr="000000"/>
                </a:solidFill>
              </a:rPr>
              <a:t>０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．参考（その他のクーポン情報）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000" y="4173633"/>
            <a:ext cx="6857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（１）</a:t>
            </a:r>
            <a:r>
              <a:rPr lang="ja-JP" altLang="en-US" sz="1600" dirty="0" smtClean="0"/>
              <a:t>行</a:t>
            </a:r>
            <a:r>
              <a:rPr lang="ja-JP" altLang="en-US" sz="1600" dirty="0" err="1" smtClean="0"/>
              <a:t>っ</a:t>
            </a:r>
            <a:r>
              <a:rPr lang="ja-JP" altLang="en-US" sz="1600" dirty="0" smtClean="0"/>
              <a:t>得！長崎のしまクーポン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・クーポンの種類：紙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・期間：令和</a:t>
            </a:r>
            <a:r>
              <a:rPr lang="en-US" altLang="ja-JP" sz="1600" dirty="0" smtClean="0"/>
              <a:t>3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4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日～令和</a:t>
            </a:r>
            <a:r>
              <a:rPr lang="en-US" altLang="ja-JP" sz="1600" dirty="0" smtClean="0"/>
              <a:t>4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28</a:t>
            </a:r>
            <a:r>
              <a:rPr lang="ja-JP" altLang="en-US" sz="1600" dirty="0" smtClean="0"/>
              <a:t>日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・使えるお店：加盟している飲食・交通・宿泊事業者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・留意事項：商品の購入（お土産品等）には使えません。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・問い合わせ先</a:t>
            </a:r>
            <a:r>
              <a:rPr lang="ja-JP" altLang="en-US" sz="1600" dirty="0" smtClean="0">
                <a:sym typeface="Wingdings" panose="05000000000000000000" pitchFamily="2" charset="2"/>
              </a:rPr>
              <a:t>：（一社）長崎県観光連盟</a:t>
            </a:r>
            <a:r>
              <a:rPr lang="ja-JP" altLang="en-US" sz="1600" dirty="0">
                <a:sym typeface="Wingdings" panose="05000000000000000000" pitchFamily="2" charset="2"/>
              </a:rPr>
              <a:t>：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095-826-9407</a:t>
            </a:r>
          </a:p>
          <a:p>
            <a:r>
              <a:rPr lang="ja-JP" altLang="en-US" sz="1600" dirty="0">
                <a:sym typeface="Wingdings" panose="05000000000000000000" pitchFamily="2" charset="2"/>
              </a:rPr>
              <a:t>　</a:t>
            </a:r>
            <a:r>
              <a:rPr lang="ja-JP" altLang="en-US" sz="1600" dirty="0" smtClean="0">
                <a:sym typeface="Wingdings" panose="05000000000000000000" pitchFamily="2" charset="2"/>
              </a:rPr>
              <a:t>　　　</a:t>
            </a:r>
            <a:r>
              <a:rPr lang="en-US" altLang="ja-JP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※</a:t>
            </a:r>
            <a:r>
              <a:rPr lang="ja-JP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換金については、「対馬藩札」同様対馬観光活性化協議会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  <a:p>
            <a:r>
              <a:rPr kumimoji="1" lang="ja-JP" altLang="en-US" sz="1600" dirty="0" smtClean="0"/>
              <a:t>　（２）ふるさとで“心呼吸”の旅地域限定クーポン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・クーポンの種類：紙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・期間：令和</a:t>
            </a:r>
            <a:r>
              <a:rPr lang="en-US" altLang="ja-JP" sz="1600" dirty="0" smtClean="0"/>
              <a:t>3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日～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31</a:t>
            </a:r>
            <a:r>
              <a:rPr lang="ja-JP" altLang="en-US" sz="1600" dirty="0" smtClean="0"/>
              <a:t>日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・使えるお店：加盟している事業者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・問い合わせ先：地域限定クーポン事務局</a:t>
            </a:r>
            <a:r>
              <a:rPr kumimoji="1" lang="ja-JP" altLang="en-US" sz="1600" dirty="0" smtClean="0"/>
              <a:t>：</a:t>
            </a:r>
            <a:r>
              <a:rPr kumimoji="1" lang="en-US" altLang="ja-JP" sz="1600" dirty="0" smtClean="0"/>
              <a:t>0570-001357</a:t>
            </a:r>
          </a:p>
          <a:p>
            <a:r>
              <a:rPr lang="ja-JP" altLang="en-US" sz="1600" dirty="0"/>
              <a:t>　</a:t>
            </a:r>
            <a:r>
              <a:rPr kumimoji="1" lang="ja-JP" altLang="en-US" sz="1600" dirty="0" smtClean="0"/>
              <a:t>（３）</a:t>
            </a:r>
            <a:r>
              <a:rPr lang="ja-JP" altLang="en-US" sz="1600" dirty="0" smtClean="0"/>
              <a:t>ＧｏＴｏトラベル地域共通クーポン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・クーポンの種類：紙・電子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・期間：現在停止中（再開時期未定）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・問い合わせ先：ＧｏＴｏトラベル事務局：</a:t>
            </a:r>
            <a:r>
              <a:rPr lang="en-US" altLang="ja-JP" sz="1600" dirty="0" smtClean="0"/>
              <a:t>0570-017345</a:t>
            </a:r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（４）ＧｏＴｏイート食事券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・クーポンの種類：紙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・期間：令和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6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30</a:t>
            </a:r>
            <a:r>
              <a:rPr kumimoji="1" lang="ja-JP" altLang="en-US" sz="1600" dirty="0" smtClean="0"/>
              <a:t>日まで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・問い合わせ先：ＧｏＴｏイート事務局：</a:t>
            </a:r>
            <a:r>
              <a:rPr lang="en-US" altLang="ja-JP" sz="1600" dirty="0" smtClean="0"/>
              <a:t>0570-044123</a:t>
            </a:r>
            <a:endParaRPr kumimoji="1" lang="en-US" altLang="ja-JP" sz="16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1000" y="574750"/>
            <a:ext cx="66348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〇対馬観光活性化協議会（対馬市観光商工課内）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対馬藩札運営事務局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〒</a:t>
            </a:r>
            <a:r>
              <a:rPr kumimoji="1" lang="en-US" altLang="ja-JP" sz="1600" dirty="0" smtClean="0"/>
              <a:t>817-8510</a:t>
            </a:r>
            <a:r>
              <a:rPr kumimoji="1" lang="ja-JP" altLang="en-US" sz="1600" dirty="0" smtClean="0"/>
              <a:t>　</a:t>
            </a:r>
            <a:r>
              <a:rPr lang="ja-JP" altLang="en-US" sz="1600" dirty="0" smtClean="0"/>
              <a:t>対馬市厳原町国分</a:t>
            </a:r>
            <a:r>
              <a:rPr lang="en-US" altLang="ja-JP" sz="1600" dirty="0" smtClean="0"/>
              <a:t>1441</a:t>
            </a:r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電話番号：</a:t>
            </a:r>
            <a:r>
              <a:rPr kumimoji="1" lang="en-US" altLang="ja-JP" sz="1600" dirty="0" smtClean="0"/>
              <a:t>0920-53-6111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FAX</a:t>
            </a:r>
            <a:r>
              <a:rPr kumimoji="1" lang="ja-JP" altLang="en-US" sz="1600" dirty="0" smtClean="0"/>
              <a:t>番号：</a:t>
            </a:r>
            <a:r>
              <a:rPr kumimoji="1" lang="en-US" altLang="ja-JP" sz="1600" dirty="0" smtClean="0"/>
              <a:t>0920-52-1214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E-mail</a:t>
            </a:r>
            <a:r>
              <a:rPr lang="ja-JP" altLang="en-US" sz="1600" dirty="0" smtClean="0"/>
              <a:t>：</a:t>
            </a:r>
            <a:r>
              <a:rPr lang="en-US" altLang="ja-JP" sz="1600" dirty="0" smtClean="0">
                <a:hlinkClick r:id="rId2"/>
              </a:rPr>
              <a:t>kanko_bussan@city-tsushima.jp</a:t>
            </a:r>
            <a:endParaRPr lang="en-US" altLang="ja-JP" sz="1600" dirty="0" smtClean="0"/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 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LINE</a:t>
            </a:r>
            <a:r>
              <a:rPr kumimoji="1" lang="ja-JP" altLang="en-US" sz="1600" dirty="0" smtClean="0"/>
              <a:t>：右記</a:t>
            </a:r>
            <a:r>
              <a:rPr kumimoji="1" lang="en-US" altLang="ja-JP" sz="1600" dirty="0" smtClean="0"/>
              <a:t>QR</a:t>
            </a:r>
            <a:r>
              <a:rPr kumimoji="1" lang="ja-JP" altLang="en-US" sz="1600" dirty="0" smtClean="0"/>
              <a:t>コードからお友達登録してください。</a:t>
            </a:r>
            <a:endParaRPr kumimoji="1" lang="en-US" altLang="ja-JP" sz="1600" dirty="0" smtClean="0"/>
          </a:p>
          <a:p>
            <a:endParaRPr lang="en-US" altLang="ja-JP" sz="1600" dirty="0"/>
          </a:p>
          <a:p>
            <a:r>
              <a:rPr kumimoji="1" lang="ja-JP" altLang="en-US" sz="1600" dirty="0" smtClean="0"/>
              <a:t>　　●問合せ対応時間（窓口開設時間）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・電話又はメールの場合：平日</a:t>
            </a:r>
            <a:r>
              <a:rPr lang="en-US" altLang="ja-JP" sz="1600" dirty="0" smtClean="0"/>
              <a:t>9</a:t>
            </a:r>
            <a:r>
              <a:rPr lang="ja-JP" altLang="en-US" sz="1600" dirty="0" smtClean="0"/>
              <a:t>時～</a:t>
            </a:r>
            <a:r>
              <a:rPr lang="en-US" altLang="ja-JP" sz="1600" dirty="0" smtClean="0"/>
              <a:t>17</a:t>
            </a:r>
            <a:r>
              <a:rPr lang="ja-JP" altLang="en-US" sz="1600" dirty="0" smtClean="0"/>
              <a:t>時</a:t>
            </a:r>
            <a:r>
              <a:rPr lang="en-US" altLang="ja-JP" sz="1600" dirty="0" smtClean="0"/>
              <a:t>30</a:t>
            </a:r>
            <a:r>
              <a:rPr lang="ja-JP" altLang="en-US" sz="1600" dirty="0" smtClean="0"/>
              <a:t>分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</a:t>
            </a:r>
            <a:r>
              <a:rPr lang="en-US" altLang="ja-JP" sz="1600" dirty="0" smtClean="0"/>
              <a:t>LINE</a:t>
            </a:r>
            <a:r>
              <a:rPr lang="ja-JP" altLang="en-US" sz="1600" dirty="0" smtClean="0"/>
              <a:t>の場合：</a:t>
            </a:r>
            <a:r>
              <a:rPr lang="en-US" altLang="ja-JP" sz="1600" dirty="0" smtClean="0"/>
              <a:t>9</a:t>
            </a:r>
            <a:r>
              <a:rPr lang="ja-JP" altLang="en-US" sz="1600" dirty="0" smtClean="0"/>
              <a:t>時～</a:t>
            </a:r>
            <a:r>
              <a:rPr lang="en-US" altLang="ja-JP" sz="1600" dirty="0" smtClean="0"/>
              <a:t>21</a:t>
            </a:r>
            <a:r>
              <a:rPr lang="ja-JP" altLang="en-US" sz="1600" dirty="0" smtClean="0"/>
              <a:t>時（土日祝含む）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●決済実績の確認対応時間：平日</a:t>
            </a:r>
            <a:r>
              <a:rPr lang="en-US" altLang="ja-JP" sz="1600" dirty="0" smtClean="0"/>
              <a:t>9</a:t>
            </a:r>
            <a:r>
              <a:rPr lang="ja-JP" altLang="en-US" sz="1600" dirty="0" smtClean="0"/>
              <a:t>時～</a:t>
            </a:r>
            <a:r>
              <a:rPr lang="en-US" altLang="ja-JP" sz="1600" dirty="0" smtClean="0"/>
              <a:t>17</a:t>
            </a:r>
            <a:r>
              <a:rPr lang="ja-JP" altLang="en-US" sz="1600" dirty="0" smtClean="0"/>
              <a:t>時</a:t>
            </a:r>
            <a:r>
              <a:rPr lang="en-US" altLang="ja-JP" sz="1600" dirty="0" smtClean="0"/>
              <a:t>30</a:t>
            </a:r>
            <a:r>
              <a:rPr lang="ja-JP" altLang="en-US" sz="1600" dirty="0" smtClean="0"/>
              <a:t>分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</a:t>
            </a:r>
            <a:r>
              <a:rPr lang="en-US" altLang="ja-JP" sz="1600" dirty="0" smtClean="0"/>
              <a:t>※</a:t>
            </a:r>
            <a:r>
              <a:rPr lang="ja-JP" altLang="en-US" sz="1600" dirty="0" smtClean="0"/>
              <a:t>利用明細の確認は、上記時間内にメールでのみ対応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endParaRPr kumimoji="1" lang="en-US" altLang="ja-JP" sz="16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6" y="1593989"/>
            <a:ext cx="971562" cy="9715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57" y="4196404"/>
            <a:ext cx="1353643" cy="64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70" y="6037979"/>
            <a:ext cx="1225430" cy="64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70" y="7197198"/>
            <a:ext cx="1235530" cy="64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00" y="8193794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257</Words>
  <Application>Microsoft Office PowerPoint</Application>
  <PresentationFormat>A4 210 x 297 mm</PresentationFormat>
  <Paragraphs>219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游ゴシック</vt:lpstr>
      <vt:lpstr>Arial</vt:lpstr>
      <vt:lpstr>Wingdings</vt:lpstr>
      <vt:lpstr>Office テーマ</vt:lpstr>
      <vt:lpstr>Acrobat Document</vt:lpstr>
      <vt:lpstr>Adobe 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ts20048</dc:creator>
  <cp:lastModifiedBy>ts20048</cp:lastModifiedBy>
  <cp:revision>26</cp:revision>
  <dcterms:created xsi:type="dcterms:W3CDTF">2021-04-15T05:37:55Z</dcterms:created>
  <dcterms:modified xsi:type="dcterms:W3CDTF">2021-11-08T00:49:27Z</dcterms:modified>
</cp:coreProperties>
</file>