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256" r:id="rId2"/>
    <p:sldId id="257" r:id="rId3"/>
    <p:sldId id="258" r:id="rId4"/>
    <p:sldId id="262" r:id="rId5"/>
    <p:sldId id="263" r:id="rId6"/>
    <p:sldId id="265" r:id="rId7"/>
    <p:sldId id="269" r:id="rId8"/>
    <p:sldId id="268" r:id="rId9"/>
    <p:sldId id="270" r:id="rId10"/>
    <p:sldId id="272" r:id="rId11"/>
    <p:sldId id="273" r:id="rId12"/>
    <p:sldId id="274" r:id="rId13"/>
    <p:sldId id="275" r:id="rId14"/>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0202"/>
    <a:srgbClr val="F2F2F2"/>
    <a:srgbClr val="E1D6AE"/>
    <a:srgbClr val="9C0A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65" autoAdjust="0"/>
    <p:restoredTop sz="94660"/>
  </p:normalViewPr>
  <p:slideViewPr>
    <p:cSldViewPr snapToGrid="0" showGuides="1">
      <p:cViewPr varScale="1">
        <p:scale>
          <a:sx n="67" d="100"/>
          <a:sy n="67" d="100"/>
        </p:scale>
        <p:origin x="1176" y="36"/>
      </p:cViewPr>
      <p:guideLst>
        <p:guide orient="horz" pos="2115"/>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787" cy="498693"/>
          </a:xfrm>
          <a:prstGeom prst="rect">
            <a:avLst/>
          </a:prstGeom>
        </p:spPr>
        <p:txBody>
          <a:bodyPr vert="horz" lIns="92193" tIns="46095" rIns="92193" bIns="4609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9" y="0"/>
            <a:ext cx="2949787" cy="498693"/>
          </a:xfrm>
          <a:prstGeom prst="rect">
            <a:avLst/>
          </a:prstGeom>
        </p:spPr>
        <p:txBody>
          <a:bodyPr vert="horz" lIns="92193" tIns="46095" rIns="92193" bIns="46095" rtlCol="0"/>
          <a:lstStyle>
            <a:lvl1pPr algn="r">
              <a:defRPr sz="1200"/>
            </a:lvl1pPr>
          </a:lstStyle>
          <a:p>
            <a:fld id="{E8D37F0C-6A08-4643-AE5B-161C7E730865}" type="datetimeFigureOut">
              <a:rPr kumimoji="1" lang="ja-JP" altLang="en-US" smtClean="0"/>
              <a:t>2021/10/27</a:t>
            </a:fld>
            <a:endParaRPr kumimoji="1" lang="ja-JP" altLang="en-US"/>
          </a:p>
        </p:txBody>
      </p:sp>
      <p:sp>
        <p:nvSpPr>
          <p:cNvPr id="4" name="フッター プレースホルダー 3"/>
          <p:cNvSpPr>
            <a:spLocks noGrp="1"/>
          </p:cNvSpPr>
          <p:nvPr>
            <p:ph type="ftr" sz="quarter" idx="2"/>
          </p:nvPr>
        </p:nvSpPr>
        <p:spPr>
          <a:xfrm>
            <a:off x="2" y="9440647"/>
            <a:ext cx="2949787" cy="498692"/>
          </a:xfrm>
          <a:prstGeom prst="rect">
            <a:avLst/>
          </a:prstGeom>
        </p:spPr>
        <p:txBody>
          <a:bodyPr vert="horz" lIns="92193" tIns="46095" rIns="92193" bIns="4609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9" y="9440647"/>
            <a:ext cx="2949787" cy="498692"/>
          </a:xfrm>
          <a:prstGeom prst="rect">
            <a:avLst/>
          </a:prstGeom>
        </p:spPr>
        <p:txBody>
          <a:bodyPr vert="horz" lIns="92193" tIns="46095" rIns="92193" bIns="46095" rtlCol="0" anchor="b"/>
          <a:lstStyle>
            <a:lvl1pPr algn="r">
              <a:defRPr sz="1200"/>
            </a:lvl1pPr>
          </a:lstStyle>
          <a:p>
            <a:fld id="{FD159ECA-76BC-4DDF-AC55-5FE71901B6BA}" type="slidenum">
              <a:rPr kumimoji="1" lang="ja-JP" altLang="en-US" smtClean="0"/>
              <a:t>‹#›</a:t>
            </a:fld>
            <a:endParaRPr kumimoji="1" lang="ja-JP" altLang="en-US"/>
          </a:p>
        </p:txBody>
      </p:sp>
    </p:spTree>
    <p:extLst>
      <p:ext uri="{BB962C8B-B14F-4D97-AF65-F5344CB8AC3E}">
        <p14:creationId xmlns:p14="http://schemas.microsoft.com/office/powerpoint/2010/main" val="186122146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787" cy="498693"/>
          </a:xfrm>
          <a:prstGeom prst="rect">
            <a:avLst/>
          </a:prstGeom>
        </p:spPr>
        <p:txBody>
          <a:bodyPr vert="horz" lIns="92193" tIns="46095" rIns="92193" bIns="4609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7" cy="498693"/>
          </a:xfrm>
          <a:prstGeom prst="rect">
            <a:avLst/>
          </a:prstGeom>
        </p:spPr>
        <p:txBody>
          <a:bodyPr vert="horz" lIns="92193" tIns="46095" rIns="92193" bIns="46095" rtlCol="0"/>
          <a:lstStyle>
            <a:lvl1pPr algn="r">
              <a:defRPr sz="1200"/>
            </a:lvl1pPr>
          </a:lstStyle>
          <a:p>
            <a:fld id="{2A25FFC0-3D36-49FF-9CAF-0C7082CE0754}" type="datetimeFigureOut">
              <a:rPr kumimoji="1" lang="ja-JP" altLang="en-US" smtClean="0"/>
              <a:t>2021/10/27</a:t>
            </a:fld>
            <a:endParaRPr kumimoji="1" lang="ja-JP" altLang="en-US"/>
          </a:p>
        </p:txBody>
      </p:sp>
      <p:sp>
        <p:nvSpPr>
          <p:cNvPr id="4" name="スライド イメージ プレースホルダー 3"/>
          <p:cNvSpPr>
            <a:spLocks noGrp="1" noRot="1" noChangeAspect="1"/>
          </p:cNvSpPr>
          <p:nvPr>
            <p:ph type="sldImg" idx="2"/>
          </p:nvPr>
        </p:nvSpPr>
        <p:spPr>
          <a:xfrm>
            <a:off x="981075" y="1241425"/>
            <a:ext cx="4845050" cy="3354388"/>
          </a:xfrm>
          <a:prstGeom prst="rect">
            <a:avLst/>
          </a:prstGeom>
          <a:noFill/>
          <a:ln w="12700">
            <a:solidFill>
              <a:prstClr val="black"/>
            </a:solidFill>
          </a:ln>
        </p:spPr>
        <p:txBody>
          <a:bodyPr vert="horz" lIns="92193" tIns="46095" rIns="92193" bIns="46095" rtlCol="0" anchor="ctr"/>
          <a:lstStyle/>
          <a:p>
            <a:endParaRPr lang="ja-JP" altLang="en-US"/>
          </a:p>
        </p:txBody>
      </p:sp>
      <p:sp>
        <p:nvSpPr>
          <p:cNvPr id="5" name="ノート プレースホルダー 4"/>
          <p:cNvSpPr>
            <a:spLocks noGrp="1"/>
          </p:cNvSpPr>
          <p:nvPr>
            <p:ph type="body" sz="quarter" idx="3"/>
          </p:nvPr>
        </p:nvSpPr>
        <p:spPr>
          <a:xfrm>
            <a:off x="680721" y="4783308"/>
            <a:ext cx="5445760" cy="3913614"/>
          </a:xfrm>
          <a:prstGeom prst="rect">
            <a:avLst/>
          </a:prstGeom>
        </p:spPr>
        <p:txBody>
          <a:bodyPr vert="horz" lIns="92193" tIns="46095" rIns="92193" bIns="46095"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440647"/>
            <a:ext cx="2949787" cy="498692"/>
          </a:xfrm>
          <a:prstGeom prst="rect">
            <a:avLst/>
          </a:prstGeom>
        </p:spPr>
        <p:txBody>
          <a:bodyPr vert="horz" lIns="92193" tIns="46095" rIns="92193" bIns="4609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2193" tIns="46095" rIns="92193" bIns="46095" rtlCol="0" anchor="b"/>
          <a:lstStyle>
            <a:lvl1pPr algn="r">
              <a:defRPr sz="1200"/>
            </a:lvl1pPr>
          </a:lstStyle>
          <a:p>
            <a:fld id="{E8FE3B52-D4B8-4C9E-B123-37BC1DD6F127}" type="slidenum">
              <a:rPr kumimoji="1" lang="ja-JP" altLang="en-US" smtClean="0"/>
              <a:t>‹#›</a:t>
            </a:fld>
            <a:endParaRPr kumimoji="1" lang="ja-JP" altLang="en-US"/>
          </a:p>
        </p:txBody>
      </p:sp>
    </p:spTree>
    <p:extLst>
      <p:ext uri="{BB962C8B-B14F-4D97-AF65-F5344CB8AC3E}">
        <p14:creationId xmlns:p14="http://schemas.microsoft.com/office/powerpoint/2010/main" val="353945845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FF97FDC7-5211-4251-8F43-CD8D1DB456B9}" type="datetimeFigureOut">
              <a:rPr kumimoji="1" lang="ja-JP" altLang="en-US" smtClean="0"/>
              <a:t>2021/10/27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8F998A-01CB-462A-8C94-04A43ED08E0C}" type="slidenum">
              <a:rPr kumimoji="1" lang="ja-JP" altLang="en-US" smtClean="0"/>
              <a:t>‹#›</a:t>
            </a:fld>
            <a:endParaRPr kumimoji="1" lang="ja-JP" altLang="en-US"/>
          </a:p>
        </p:txBody>
      </p:sp>
    </p:spTree>
    <p:extLst>
      <p:ext uri="{BB962C8B-B14F-4D97-AF65-F5344CB8AC3E}">
        <p14:creationId xmlns:p14="http://schemas.microsoft.com/office/powerpoint/2010/main" val="1394456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F97FDC7-5211-4251-8F43-CD8D1DB456B9}" type="datetimeFigureOut">
              <a:rPr kumimoji="1" lang="ja-JP" altLang="en-US" smtClean="0"/>
              <a:t>2021/10/27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8F998A-01CB-462A-8C94-04A43ED08E0C}" type="slidenum">
              <a:rPr kumimoji="1" lang="ja-JP" altLang="en-US" smtClean="0"/>
              <a:t>‹#›</a:t>
            </a:fld>
            <a:endParaRPr kumimoji="1" lang="ja-JP" altLang="en-US"/>
          </a:p>
        </p:txBody>
      </p:sp>
    </p:spTree>
    <p:extLst>
      <p:ext uri="{BB962C8B-B14F-4D97-AF65-F5344CB8AC3E}">
        <p14:creationId xmlns:p14="http://schemas.microsoft.com/office/powerpoint/2010/main" val="2100406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F97FDC7-5211-4251-8F43-CD8D1DB456B9}" type="datetimeFigureOut">
              <a:rPr kumimoji="1" lang="ja-JP" altLang="en-US" smtClean="0"/>
              <a:t>2021/10/27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8F998A-01CB-462A-8C94-04A43ED08E0C}" type="slidenum">
              <a:rPr kumimoji="1" lang="ja-JP" altLang="en-US" smtClean="0"/>
              <a:t>‹#›</a:t>
            </a:fld>
            <a:endParaRPr kumimoji="1" lang="ja-JP" altLang="en-US"/>
          </a:p>
        </p:txBody>
      </p:sp>
    </p:spTree>
    <p:extLst>
      <p:ext uri="{BB962C8B-B14F-4D97-AF65-F5344CB8AC3E}">
        <p14:creationId xmlns:p14="http://schemas.microsoft.com/office/powerpoint/2010/main" val="1581360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F97FDC7-5211-4251-8F43-CD8D1DB456B9}" type="datetimeFigureOut">
              <a:rPr kumimoji="1" lang="ja-JP" altLang="en-US" smtClean="0"/>
              <a:t>2021/10/27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8F998A-01CB-462A-8C94-04A43ED08E0C}" type="slidenum">
              <a:rPr kumimoji="1" lang="ja-JP" altLang="en-US" smtClean="0"/>
              <a:t>‹#›</a:t>
            </a:fld>
            <a:endParaRPr kumimoji="1" lang="ja-JP" altLang="en-US"/>
          </a:p>
        </p:txBody>
      </p:sp>
    </p:spTree>
    <p:extLst>
      <p:ext uri="{BB962C8B-B14F-4D97-AF65-F5344CB8AC3E}">
        <p14:creationId xmlns:p14="http://schemas.microsoft.com/office/powerpoint/2010/main" val="3764301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FF97FDC7-5211-4251-8F43-CD8D1DB456B9}" type="datetimeFigureOut">
              <a:rPr kumimoji="1" lang="ja-JP" altLang="en-US" smtClean="0"/>
              <a:t>2021/10/27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8F998A-01CB-462A-8C94-04A43ED08E0C}" type="slidenum">
              <a:rPr kumimoji="1" lang="ja-JP" altLang="en-US" smtClean="0"/>
              <a:t>‹#›</a:t>
            </a:fld>
            <a:endParaRPr kumimoji="1" lang="ja-JP" altLang="en-US"/>
          </a:p>
        </p:txBody>
      </p:sp>
    </p:spTree>
    <p:extLst>
      <p:ext uri="{BB962C8B-B14F-4D97-AF65-F5344CB8AC3E}">
        <p14:creationId xmlns:p14="http://schemas.microsoft.com/office/powerpoint/2010/main" val="1279623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FF97FDC7-5211-4251-8F43-CD8D1DB456B9}" type="datetimeFigureOut">
              <a:rPr kumimoji="1" lang="ja-JP" altLang="en-US" smtClean="0"/>
              <a:t>2021/10/27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58F998A-01CB-462A-8C94-04A43ED08E0C}" type="slidenum">
              <a:rPr kumimoji="1" lang="ja-JP" altLang="en-US" smtClean="0"/>
              <a:t>‹#›</a:t>
            </a:fld>
            <a:endParaRPr kumimoji="1" lang="ja-JP" altLang="en-US"/>
          </a:p>
        </p:txBody>
      </p:sp>
    </p:spTree>
    <p:extLst>
      <p:ext uri="{BB962C8B-B14F-4D97-AF65-F5344CB8AC3E}">
        <p14:creationId xmlns:p14="http://schemas.microsoft.com/office/powerpoint/2010/main" val="1313343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FF97FDC7-5211-4251-8F43-CD8D1DB456B9}" type="datetimeFigureOut">
              <a:rPr kumimoji="1" lang="ja-JP" altLang="en-US" smtClean="0"/>
              <a:t>2021/10/27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58F998A-01CB-462A-8C94-04A43ED08E0C}" type="slidenum">
              <a:rPr kumimoji="1" lang="ja-JP" altLang="en-US" smtClean="0"/>
              <a:t>‹#›</a:t>
            </a:fld>
            <a:endParaRPr kumimoji="1" lang="ja-JP" altLang="en-US"/>
          </a:p>
        </p:txBody>
      </p:sp>
    </p:spTree>
    <p:extLst>
      <p:ext uri="{BB962C8B-B14F-4D97-AF65-F5344CB8AC3E}">
        <p14:creationId xmlns:p14="http://schemas.microsoft.com/office/powerpoint/2010/main" val="4200668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FF97FDC7-5211-4251-8F43-CD8D1DB456B9}" type="datetimeFigureOut">
              <a:rPr kumimoji="1" lang="ja-JP" altLang="en-US" smtClean="0"/>
              <a:t>2021/10/27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58F998A-01CB-462A-8C94-04A43ED08E0C}" type="slidenum">
              <a:rPr kumimoji="1" lang="ja-JP" altLang="en-US" smtClean="0"/>
              <a:t>‹#›</a:t>
            </a:fld>
            <a:endParaRPr kumimoji="1" lang="ja-JP" altLang="en-US"/>
          </a:p>
        </p:txBody>
      </p:sp>
    </p:spTree>
    <p:extLst>
      <p:ext uri="{BB962C8B-B14F-4D97-AF65-F5344CB8AC3E}">
        <p14:creationId xmlns:p14="http://schemas.microsoft.com/office/powerpoint/2010/main" val="1377340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97FDC7-5211-4251-8F43-CD8D1DB456B9}" type="datetimeFigureOut">
              <a:rPr kumimoji="1" lang="ja-JP" altLang="en-US" smtClean="0"/>
              <a:t>2021/10/27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58F998A-01CB-462A-8C94-04A43ED08E0C}" type="slidenum">
              <a:rPr kumimoji="1" lang="ja-JP" altLang="en-US" smtClean="0"/>
              <a:t>‹#›</a:t>
            </a:fld>
            <a:endParaRPr kumimoji="1" lang="ja-JP" altLang="en-US"/>
          </a:p>
        </p:txBody>
      </p:sp>
    </p:spTree>
    <p:extLst>
      <p:ext uri="{BB962C8B-B14F-4D97-AF65-F5344CB8AC3E}">
        <p14:creationId xmlns:p14="http://schemas.microsoft.com/office/powerpoint/2010/main" val="4047347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F97FDC7-5211-4251-8F43-CD8D1DB456B9}" type="datetimeFigureOut">
              <a:rPr kumimoji="1" lang="ja-JP" altLang="en-US" smtClean="0"/>
              <a:t>2021/10/27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58F998A-01CB-462A-8C94-04A43ED08E0C}" type="slidenum">
              <a:rPr kumimoji="1" lang="ja-JP" altLang="en-US" smtClean="0"/>
              <a:t>‹#›</a:t>
            </a:fld>
            <a:endParaRPr kumimoji="1" lang="ja-JP" altLang="en-US"/>
          </a:p>
        </p:txBody>
      </p:sp>
    </p:spTree>
    <p:extLst>
      <p:ext uri="{BB962C8B-B14F-4D97-AF65-F5344CB8AC3E}">
        <p14:creationId xmlns:p14="http://schemas.microsoft.com/office/powerpoint/2010/main" val="3512371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F97FDC7-5211-4251-8F43-CD8D1DB456B9}" type="datetimeFigureOut">
              <a:rPr kumimoji="1" lang="ja-JP" altLang="en-US" smtClean="0"/>
              <a:t>2021/10/27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58F998A-01CB-462A-8C94-04A43ED08E0C}" type="slidenum">
              <a:rPr kumimoji="1" lang="ja-JP" altLang="en-US" smtClean="0"/>
              <a:t>‹#›</a:t>
            </a:fld>
            <a:endParaRPr kumimoji="1" lang="ja-JP" altLang="en-US"/>
          </a:p>
        </p:txBody>
      </p:sp>
    </p:spTree>
    <p:extLst>
      <p:ext uri="{BB962C8B-B14F-4D97-AF65-F5344CB8AC3E}">
        <p14:creationId xmlns:p14="http://schemas.microsoft.com/office/powerpoint/2010/main" val="1219853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97FDC7-5211-4251-8F43-CD8D1DB456B9}" type="datetimeFigureOut">
              <a:rPr kumimoji="1" lang="ja-JP" altLang="en-US" smtClean="0"/>
              <a:t>2021/10/27</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8F998A-01CB-462A-8C94-04A43ED08E0C}" type="slidenum">
              <a:rPr kumimoji="1" lang="ja-JP" altLang="en-US" smtClean="0"/>
              <a:t>‹#›</a:t>
            </a:fld>
            <a:endParaRPr kumimoji="1" lang="ja-JP" altLang="en-US"/>
          </a:p>
        </p:txBody>
      </p:sp>
    </p:spTree>
    <p:extLst>
      <p:ext uri="{BB962C8B-B14F-4D97-AF65-F5344CB8AC3E}">
        <p14:creationId xmlns:p14="http://schemas.microsoft.com/office/powerpoint/2010/main" val="1411854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mailto:kanko_bussan@city-tsushima.jp"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image" Target="../media/image10.png"/><Relationship Id="rId2" Type="http://schemas.openxmlformats.org/officeDocument/2006/relationships/slideLayout" Target="../slideLayouts/slideLayout7.xml"/><Relationship Id="rId16" Type="http://schemas.openxmlformats.org/officeDocument/2006/relationships/image" Target="../media/image14.png"/><Relationship Id="rId1" Type="http://schemas.openxmlformats.org/officeDocument/2006/relationships/vmlDrawing" Target="../drawings/vmlDrawing1.vml"/><Relationship Id="rId6" Type="http://schemas.openxmlformats.org/officeDocument/2006/relationships/image" Target="../media/image6.png"/><Relationship Id="rId11" Type="http://schemas.openxmlformats.org/officeDocument/2006/relationships/image" Target="../media/image4.emf"/><Relationship Id="rId5" Type="http://schemas.openxmlformats.org/officeDocument/2006/relationships/image" Target="../media/image3.emf"/><Relationship Id="rId15" Type="http://schemas.openxmlformats.org/officeDocument/2006/relationships/image" Target="../media/image13.png"/><Relationship Id="rId10" Type="http://schemas.openxmlformats.org/officeDocument/2006/relationships/oleObject" Target="../embeddings/oleObject2.bin"/><Relationship Id="rId4" Type="http://schemas.openxmlformats.org/officeDocument/2006/relationships/oleObject" Target="../embeddings/oleObject1.bin"/><Relationship Id="rId9" Type="http://schemas.openxmlformats.org/officeDocument/2006/relationships/image" Target="../media/image9.png"/><Relationship Id="rId1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5.png"/><Relationship Id="rId3" Type="http://schemas.openxmlformats.org/officeDocument/2006/relationships/image" Target="../media/image16.jpeg"/><Relationship Id="rId7" Type="http://schemas.openxmlformats.org/officeDocument/2006/relationships/image" Target="../media/image20.jpeg"/><Relationship Id="rId12" Type="http://schemas.openxmlformats.org/officeDocument/2006/relationships/image" Target="../media/image24.jpe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12.pn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 Id="rId14"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oleObject" Target="../embeddings/oleObject3.bin"/><Relationship Id="rId18" Type="http://schemas.openxmlformats.org/officeDocument/2006/relationships/image" Target="../media/image33.png"/><Relationship Id="rId3" Type="http://schemas.openxmlformats.org/officeDocument/2006/relationships/image" Target="../media/image27.png"/><Relationship Id="rId21" Type="http://schemas.openxmlformats.org/officeDocument/2006/relationships/image" Target="../media/image36.png"/><Relationship Id="rId7" Type="http://schemas.openxmlformats.org/officeDocument/2006/relationships/image" Target="../media/image18.jpeg"/><Relationship Id="rId12" Type="http://schemas.openxmlformats.org/officeDocument/2006/relationships/image" Target="../media/image29.png"/><Relationship Id="rId17" Type="http://schemas.openxmlformats.org/officeDocument/2006/relationships/image" Target="../media/image32.png"/><Relationship Id="rId2" Type="http://schemas.openxmlformats.org/officeDocument/2006/relationships/slideLayout" Target="../slideLayouts/slideLayout7.xml"/><Relationship Id="rId16" Type="http://schemas.openxmlformats.org/officeDocument/2006/relationships/image" Target="../media/image31.png"/><Relationship Id="rId20" Type="http://schemas.openxmlformats.org/officeDocument/2006/relationships/image" Target="../media/image35.png"/><Relationship Id="rId1" Type="http://schemas.openxmlformats.org/officeDocument/2006/relationships/vmlDrawing" Target="../drawings/vmlDrawing2.v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28.jpeg"/><Relationship Id="rId15" Type="http://schemas.openxmlformats.org/officeDocument/2006/relationships/image" Target="../media/image30.png"/><Relationship Id="rId23" Type="http://schemas.openxmlformats.org/officeDocument/2006/relationships/image" Target="../media/image12.png"/><Relationship Id="rId10" Type="http://schemas.openxmlformats.org/officeDocument/2006/relationships/image" Target="../media/image21.jpeg"/><Relationship Id="rId19" Type="http://schemas.openxmlformats.org/officeDocument/2006/relationships/image" Target="../media/image34.png"/><Relationship Id="rId4" Type="http://schemas.openxmlformats.org/officeDocument/2006/relationships/image" Target="../media/image15.png"/><Relationship Id="rId9" Type="http://schemas.openxmlformats.org/officeDocument/2006/relationships/image" Target="../media/image20.jpeg"/><Relationship Id="rId14" Type="http://schemas.openxmlformats.org/officeDocument/2006/relationships/image" Target="../media/image3.emf"/><Relationship Id="rId22" Type="http://schemas.openxmlformats.org/officeDocument/2006/relationships/image" Target="../media/image3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
            <a:ext cx="9906000" cy="5581935"/>
          </a:xfrm>
          <a:solidFill>
            <a:srgbClr val="9C0202"/>
          </a:solidFill>
        </p:spPr>
        <p:txBody>
          <a:bodyPr anchor="ctr">
            <a:normAutofit/>
          </a:bodyPr>
          <a:lstStyle/>
          <a:p>
            <a:r>
              <a:rPr kumimoji="1" lang="en-US" altLang="ja-JP" sz="5400" b="1" dirty="0" smtClean="0">
                <a:ln w="25400">
                  <a:solidFill>
                    <a:schemeClr val="bg2">
                      <a:lumMod val="75000"/>
                    </a:schemeClr>
                  </a:solidFill>
                </a:ln>
                <a:solidFill>
                  <a:schemeClr val="bg1"/>
                </a:solidFill>
                <a:latin typeface="メイリオ" panose="020B0604030504040204" pitchFamily="50" charset="-128"/>
                <a:ea typeface="メイリオ" panose="020B0604030504040204" pitchFamily="50" charset="-128"/>
              </a:rPr>
              <a:t>『【</a:t>
            </a:r>
            <a:r>
              <a:rPr kumimoji="1" lang="ja-JP" altLang="en-US" sz="5400" b="1" dirty="0" smtClean="0">
                <a:ln w="25400">
                  <a:solidFill>
                    <a:schemeClr val="bg2">
                      <a:lumMod val="75000"/>
                    </a:schemeClr>
                  </a:solidFill>
                </a:ln>
                <a:solidFill>
                  <a:schemeClr val="bg1"/>
                </a:solidFill>
                <a:latin typeface="メイリオ" panose="020B0604030504040204" pitchFamily="50" charset="-128"/>
                <a:ea typeface="メイリオ" panose="020B0604030504040204" pitchFamily="50" charset="-128"/>
              </a:rPr>
              <a:t>新</a:t>
            </a:r>
            <a:r>
              <a:rPr kumimoji="1" lang="en-US" altLang="ja-JP" sz="5400" b="1" dirty="0" smtClean="0">
                <a:ln w="25400">
                  <a:solidFill>
                    <a:schemeClr val="bg2">
                      <a:lumMod val="75000"/>
                    </a:schemeClr>
                  </a:solidFill>
                </a:ln>
                <a:solidFill>
                  <a:schemeClr val="bg1"/>
                </a:solidFill>
                <a:latin typeface="メイリオ" panose="020B0604030504040204" pitchFamily="50" charset="-128"/>
                <a:ea typeface="メイリオ" panose="020B0604030504040204" pitchFamily="50" charset="-128"/>
              </a:rPr>
              <a:t>】</a:t>
            </a:r>
            <a:r>
              <a:rPr kumimoji="1" lang="ja-JP" altLang="en-US" sz="5400" b="1" dirty="0" smtClean="0">
                <a:ln w="25400">
                  <a:solidFill>
                    <a:schemeClr val="bg2">
                      <a:lumMod val="75000"/>
                    </a:schemeClr>
                  </a:solidFill>
                </a:ln>
                <a:solidFill>
                  <a:schemeClr val="bg1"/>
                </a:solidFill>
                <a:latin typeface="メイリオ" panose="020B0604030504040204" pitchFamily="50" charset="-128"/>
                <a:ea typeface="メイリオ" panose="020B0604030504040204" pitchFamily="50" charset="-128"/>
              </a:rPr>
              <a:t>対馬</a:t>
            </a:r>
            <a:r>
              <a:rPr kumimoji="1" lang="ja-JP" altLang="en-US" sz="5400" b="1" dirty="0" smtClean="0">
                <a:ln w="25400">
                  <a:solidFill>
                    <a:schemeClr val="bg2">
                      <a:lumMod val="75000"/>
                    </a:schemeClr>
                  </a:solidFill>
                </a:ln>
                <a:solidFill>
                  <a:schemeClr val="bg1"/>
                </a:solidFill>
                <a:latin typeface="メイリオ" panose="020B0604030504040204" pitchFamily="50" charset="-128"/>
                <a:ea typeface="メイリオ" panose="020B0604030504040204" pitchFamily="50" charset="-128"/>
              </a:rPr>
              <a:t>藩札</a:t>
            </a:r>
            <a:r>
              <a:rPr kumimoji="1" lang="en-US" altLang="ja-JP" sz="5400" b="1" dirty="0" smtClean="0">
                <a:ln w="25400">
                  <a:solidFill>
                    <a:schemeClr val="bg2">
                      <a:lumMod val="75000"/>
                    </a:schemeClr>
                  </a:solidFill>
                </a:ln>
                <a:solidFill>
                  <a:schemeClr val="bg1"/>
                </a:solidFill>
                <a:latin typeface="メイリオ" panose="020B0604030504040204" pitchFamily="50" charset="-128"/>
                <a:ea typeface="メイリオ" panose="020B0604030504040204" pitchFamily="50" charset="-128"/>
              </a:rPr>
              <a:t>』</a:t>
            </a:r>
            <a:br>
              <a:rPr kumimoji="1" lang="en-US" altLang="ja-JP" sz="5400" b="1" dirty="0" smtClean="0">
                <a:ln w="25400">
                  <a:solidFill>
                    <a:schemeClr val="bg2">
                      <a:lumMod val="75000"/>
                    </a:schemeClr>
                  </a:solidFill>
                </a:ln>
                <a:solidFill>
                  <a:schemeClr val="bg1"/>
                </a:solidFill>
                <a:latin typeface="メイリオ" panose="020B0604030504040204" pitchFamily="50" charset="-128"/>
                <a:ea typeface="メイリオ" panose="020B0604030504040204" pitchFamily="50" charset="-128"/>
              </a:rPr>
            </a:br>
            <a:r>
              <a:rPr kumimoji="1" lang="ja-JP" altLang="en-US" sz="5400" b="1" dirty="0" smtClean="0">
                <a:ln w="25400">
                  <a:solidFill>
                    <a:schemeClr val="bg2">
                      <a:lumMod val="75000"/>
                    </a:schemeClr>
                  </a:solidFill>
                </a:ln>
                <a:solidFill>
                  <a:schemeClr val="bg1"/>
                </a:solidFill>
                <a:latin typeface="メイリオ" panose="020B0604030504040204" pitchFamily="50" charset="-128"/>
                <a:ea typeface="メイリオ" panose="020B0604030504040204" pitchFamily="50" charset="-128"/>
              </a:rPr>
              <a:t>取扱加盟宿泊施設用マニュアル</a:t>
            </a:r>
            <a:endParaRPr kumimoji="1" lang="ja-JP" altLang="en-US" sz="5400" b="1" dirty="0">
              <a:ln w="25400">
                <a:solidFill>
                  <a:schemeClr val="bg2">
                    <a:lumMod val="75000"/>
                  </a:schemeClr>
                </a:solidFill>
              </a:ln>
              <a:solidFill>
                <a:schemeClr val="bg1"/>
              </a:solidFill>
              <a:latin typeface="メイリオ" panose="020B0604030504040204" pitchFamily="50" charset="-128"/>
              <a:ea typeface="メイリオ" panose="020B0604030504040204" pitchFamily="50" charset="-128"/>
            </a:endParaRPr>
          </a:p>
        </p:txBody>
      </p:sp>
      <p:sp>
        <p:nvSpPr>
          <p:cNvPr id="3" name="サブタイトル 2"/>
          <p:cNvSpPr>
            <a:spLocks noGrp="1"/>
          </p:cNvSpPr>
          <p:nvPr>
            <p:ph type="subTitle" idx="1"/>
          </p:nvPr>
        </p:nvSpPr>
        <p:spPr>
          <a:xfrm>
            <a:off x="1238250" y="5833447"/>
            <a:ext cx="7429500" cy="1024553"/>
          </a:xfrm>
        </p:spPr>
        <p:txBody>
          <a:bodyPr/>
          <a:lstStyle/>
          <a:p>
            <a:r>
              <a:rPr kumimoji="1" lang="en-US" altLang="ja-JP" b="1" dirty="0" smtClean="0"/>
              <a:t>【</a:t>
            </a:r>
            <a:r>
              <a:rPr kumimoji="1" lang="ja-JP" altLang="en-US" b="1" dirty="0" smtClean="0"/>
              <a:t>新</a:t>
            </a:r>
            <a:r>
              <a:rPr kumimoji="1" lang="en-US" altLang="ja-JP" b="1" dirty="0" smtClean="0"/>
              <a:t>】</a:t>
            </a:r>
            <a:r>
              <a:rPr kumimoji="1" lang="ja-JP" altLang="en-US" b="1" dirty="0" smtClean="0"/>
              <a:t>対馬</a:t>
            </a:r>
            <a:r>
              <a:rPr kumimoji="1" lang="ja-JP" altLang="en-US" b="1" dirty="0" smtClean="0"/>
              <a:t>藩札運営事務局</a:t>
            </a:r>
            <a:endParaRPr kumimoji="1" lang="en-US" altLang="ja-JP" b="1" dirty="0" smtClean="0"/>
          </a:p>
          <a:p>
            <a:r>
              <a:rPr kumimoji="1" lang="ja-JP" altLang="en-US" b="1" dirty="0" smtClean="0"/>
              <a:t>対馬観光活性化協議会（対馬市観光商工課内）</a:t>
            </a:r>
            <a:endParaRPr kumimoji="1" lang="ja-JP" altLang="en-US" b="1" dirty="0"/>
          </a:p>
        </p:txBody>
      </p:sp>
      <p:pic>
        <p:nvPicPr>
          <p:cNvPr id="5" name="図 4"/>
          <p:cNvPicPr>
            <a:picLocks noChangeAspect="1"/>
          </p:cNvPicPr>
          <p:nvPr/>
        </p:nvPicPr>
        <p:blipFill>
          <a:blip r:embed="rId2" cstate="print">
            <a:extLst>
              <a:ext uri="{BEBA8EAE-BF5A-486C-A8C5-ECC9F3942E4B}">
                <a14:imgProps xmlns:a14="http://schemas.microsoft.com/office/drawing/2010/main">
                  <a14:imgLayer r:embed="rId3">
                    <a14:imgEffect>
                      <a14:sharpenSoften amount="-27000"/>
                    </a14:imgEffect>
                    <a14:imgEffect>
                      <a14:brightnessContrast bright="-16000"/>
                    </a14:imgEffect>
                  </a14:imgLayer>
                </a14:imgProps>
              </a:ext>
              <a:ext uri="{28A0092B-C50C-407E-A947-70E740481C1C}">
                <a14:useLocalDpi xmlns:a14="http://schemas.microsoft.com/office/drawing/2010/main" val="0"/>
              </a:ext>
            </a:extLst>
          </a:blip>
          <a:stretch>
            <a:fillRect/>
          </a:stretch>
        </p:blipFill>
        <p:spPr>
          <a:xfrm>
            <a:off x="3153136" y="3058756"/>
            <a:ext cx="3599728" cy="2715565"/>
          </a:xfrm>
          <a:prstGeom prst="rect">
            <a:avLst/>
          </a:prstGeom>
        </p:spPr>
      </p:pic>
      <p:sp>
        <p:nvSpPr>
          <p:cNvPr id="6" name="正方形/長方形 5"/>
          <p:cNvSpPr/>
          <p:nvPr/>
        </p:nvSpPr>
        <p:spPr>
          <a:xfrm>
            <a:off x="3403600" y="3497580"/>
            <a:ext cx="285750" cy="2067401"/>
          </a:xfrm>
          <a:prstGeom prst="rect">
            <a:avLst/>
          </a:prstGeom>
          <a:solidFill>
            <a:srgbClr val="9C0202"/>
          </a:solidFill>
          <a:ln>
            <a:solidFill>
              <a:srgbClr val="9C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6216650" y="3497580"/>
            <a:ext cx="285750" cy="2067401"/>
          </a:xfrm>
          <a:prstGeom prst="rect">
            <a:avLst/>
          </a:prstGeom>
          <a:solidFill>
            <a:srgbClr val="9C0202"/>
          </a:solidFill>
          <a:ln>
            <a:solidFill>
              <a:srgbClr val="9C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0" y="5492751"/>
            <a:ext cx="4082689" cy="86002"/>
          </a:xfrm>
          <a:prstGeom prst="rect">
            <a:avLst/>
          </a:prstGeom>
          <a:solidFill>
            <a:srgbClr val="9C0202"/>
          </a:solidFill>
          <a:ln>
            <a:solidFill>
              <a:srgbClr val="9C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5800725" y="5492750"/>
            <a:ext cx="4105275" cy="80707"/>
          </a:xfrm>
          <a:prstGeom prst="rect">
            <a:avLst/>
          </a:prstGeom>
          <a:solidFill>
            <a:srgbClr val="9C0202"/>
          </a:solidFill>
          <a:ln>
            <a:solidFill>
              <a:srgbClr val="9C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3403600" y="3483808"/>
            <a:ext cx="4105275" cy="80707"/>
          </a:xfrm>
          <a:prstGeom prst="rect">
            <a:avLst/>
          </a:prstGeom>
          <a:solidFill>
            <a:srgbClr val="9C0202"/>
          </a:solidFill>
          <a:ln>
            <a:solidFill>
              <a:srgbClr val="9C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13144479"/>
      </p:ext>
    </p:extLst>
  </p:cSld>
  <p:clrMapOvr>
    <a:masterClrMapping/>
  </p:clrMapOvr>
  <mc:AlternateContent xmlns:mc="http://schemas.openxmlformats.org/markup-compatibility/2006" xmlns:p14="http://schemas.microsoft.com/office/powerpoint/2010/main">
    <mc:Choice Requires="p14">
      <p:transition spd="slow" p14:dur="2000" advTm="2919"/>
    </mc:Choice>
    <mc:Fallback xmlns="">
      <p:transition spd="slow" advTm="2919"/>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442414" y="125132"/>
            <a:ext cx="2934269" cy="523220"/>
          </a:xfrm>
          <a:prstGeom prst="rect">
            <a:avLst/>
          </a:prstGeom>
          <a:noFill/>
        </p:spPr>
        <p:txBody>
          <a:bodyPr wrap="square" rtlCol="0">
            <a:spAutoFit/>
          </a:bodyPr>
          <a:lstStyle/>
          <a:p>
            <a:r>
              <a:rPr kumimoji="1" lang="ja-JP" altLang="en-US" sz="28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その他</a:t>
            </a:r>
            <a:endParaRPr kumimoji="1" lang="ja-JP" altLang="en-US" sz="28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cxnSp>
        <p:nvCxnSpPr>
          <p:cNvPr id="20" name="直線コネクタ 19"/>
          <p:cNvCxnSpPr/>
          <p:nvPr/>
        </p:nvCxnSpPr>
        <p:spPr>
          <a:xfrm>
            <a:off x="442414" y="648352"/>
            <a:ext cx="9021171" cy="0"/>
          </a:xfrm>
          <a:prstGeom prst="line">
            <a:avLst/>
          </a:prstGeom>
          <a:ln w="57150">
            <a:solidFill>
              <a:srgbClr val="9C0202"/>
            </a:solidFil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442414" y="777923"/>
            <a:ext cx="1119116" cy="1046440"/>
          </a:xfrm>
          <a:prstGeom prst="rect">
            <a:avLst/>
          </a:prstGeom>
          <a:noFill/>
          <a:ln>
            <a:solidFill>
              <a:srgbClr val="9C0202"/>
            </a:solidFill>
            <a:prstDash val="sysDot"/>
          </a:ln>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ＳＴＥＰ</a:t>
            </a:r>
            <a:endParaRPr kumimoji="1" lang="en-US" altLang="ja-JP" dirty="0" smtClean="0">
              <a:latin typeface="メイリオ" panose="020B0604030504040204" pitchFamily="50" charset="-128"/>
              <a:ea typeface="メイリオ" panose="020B0604030504040204" pitchFamily="50" charset="-128"/>
            </a:endParaRPr>
          </a:p>
          <a:p>
            <a:pPr algn="ctr"/>
            <a:r>
              <a:rPr kumimoji="1" lang="ja-JP" altLang="en-US" sz="4400" dirty="0" smtClean="0">
                <a:latin typeface="メイリオ" panose="020B0604030504040204" pitchFamily="50" charset="-128"/>
                <a:ea typeface="メイリオ" panose="020B0604030504040204" pitchFamily="50" charset="-128"/>
              </a:rPr>
              <a:t>５</a:t>
            </a:r>
            <a:endParaRPr kumimoji="1" lang="ja-JP" altLang="en-US" sz="4400" dirty="0">
              <a:latin typeface="メイリオ" panose="020B0604030504040204" pitchFamily="50" charset="-128"/>
              <a:ea typeface="メイリオ" panose="020B0604030504040204" pitchFamily="50" charset="-128"/>
            </a:endParaRPr>
          </a:p>
        </p:txBody>
      </p:sp>
      <p:sp>
        <p:nvSpPr>
          <p:cNvPr id="79" name="テキスト ボックス 78"/>
          <p:cNvSpPr txBox="1"/>
          <p:nvPr/>
        </p:nvSpPr>
        <p:spPr>
          <a:xfrm>
            <a:off x="1722075" y="802209"/>
            <a:ext cx="3296738" cy="400110"/>
          </a:xfrm>
          <a:prstGeom prst="rect">
            <a:avLst/>
          </a:prstGeom>
          <a:noFill/>
        </p:spPr>
        <p:txBody>
          <a:bodyPr wrap="square" rtlCol="0" anchor="ctr">
            <a:spAutoFit/>
          </a:bodyPr>
          <a:lstStyle/>
          <a:p>
            <a:r>
              <a:rPr kumimoji="1" lang="ja-JP" altLang="en-US" sz="2000" b="1" dirty="0" smtClean="0">
                <a:latin typeface="メイリオ" panose="020B0604030504040204" pitchFamily="50" charset="-128"/>
                <a:ea typeface="メイリオ" panose="020B0604030504040204" pitchFamily="50" charset="-128"/>
              </a:rPr>
              <a:t>留意事項について</a:t>
            </a:r>
            <a:endParaRPr kumimoji="1" lang="en-US" altLang="ja-JP" sz="2000" b="1" dirty="0" smtClean="0">
              <a:latin typeface="メイリオ" panose="020B0604030504040204" pitchFamily="50" charset="-128"/>
              <a:ea typeface="メイリオ" panose="020B0604030504040204" pitchFamily="50" charset="-128"/>
            </a:endParaRPr>
          </a:p>
        </p:txBody>
      </p:sp>
      <p:grpSp>
        <p:nvGrpSpPr>
          <p:cNvPr id="229" name="グループ化 228"/>
          <p:cNvGrpSpPr/>
          <p:nvPr/>
        </p:nvGrpSpPr>
        <p:grpSpPr>
          <a:xfrm>
            <a:off x="6314442" y="737454"/>
            <a:ext cx="3149143" cy="529620"/>
            <a:chOff x="5122225" y="710097"/>
            <a:chExt cx="3149143" cy="529620"/>
          </a:xfrm>
        </p:grpSpPr>
        <p:cxnSp>
          <p:nvCxnSpPr>
            <p:cNvPr id="77" name="直線矢印コネクタ 76"/>
            <p:cNvCxnSpPr>
              <a:endCxn id="85" idx="2"/>
            </p:cNvCxnSpPr>
            <p:nvPr/>
          </p:nvCxnSpPr>
          <p:spPr>
            <a:xfrm flipV="1">
              <a:off x="5370287" y="1010341"/>
              <a:ext cx="2343100" cy="18956"/>
            </a:xfrm>
            <a:prstGeom prst="straightConnector1">
              <a:avLst/>
            </a:prstGeom>
            <a:ln w="15875">
              <a:solidFill>
                <a:srgbClr val="9C0202"/>
              </a:solidFill>
              <a:tailEnd type="triangle"/>
            </a:ln>
          </p:spPr>
          <p:style>
            <a:lnRef idx="1">
              <a:schemeClr val="accent1"/>
            </a:lnRef>
            <a:fillRef idx="0">
              <a:schemeClr val="accent1"/>
            </a:fillRef>
            <a:effectRef idx="0">
              <a:schemeClr val="accent1"/>
            </a:effectRef>
            <a:fontRef idx="minor">
              <a:schemeClr val="tx1"/>
            </a:fontRef>
          </p:style>
        </p:cxnSp>
        <p:sp>
          <p:nvSpPr>
            <p:cNvPr id="6" name="楕円 5"/>
            <p:cNvSpPr/>
            <p:nvPr/>
          </p:nvSpPr>
          <p:spPr>
            <a:xfrm>
              <a:off x="5122225" y="884118"/>
              <a:ext cx="274560" cy="275455"/>
            </a:xfrm>
            <a:prstGeom prst="ellipse">
              <a:avLst/>
            </a:prstGeom>
            <a:solidFill>
              <a:schemeClr val="bg1"/>
            </a:solidFill>
            <a:ln w="25400">
              <a:solidFill>
                <a:srgbClr val="9C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rgbClr val="9C0202"/>
                  </a:solidFill>
                </a:rPr>
                <a:t>１</a:t>
              </a:r>
              <a:endParaRPr kumimoji="1" lang="ja-JP" altLang="en-US" sz="1600" b="1" dirty="0">
                <a:solidFill>
                  <a:srgbClr val="9C0202"/>
                </a:solidFill>
              </a:endParaRPr>
            </a:p>
          </p:txBody>
        </p:sp>
        <p:sp>
          <p:nvSpPr>
            <p:cNvPr id="67" name="楕円 66"/>
            <p:cNvSpPr/>
            <p:nvPr/>
          </p:nvSpPr>
          <p:spPr>
            <a:xfrm>
              <a:off x="5811997" y="879826"/>
              <a:ext cx="274560" cy="275455"/>
            </a:xfrm>
            <a:prstGeom prst="ellipse">
              <a:avLst/>
            </a:prstGeom>
            <a:solidFill>
              <a:schemeClr val="bg1"/>
            </a:solidFill>
            <a:ln w="25400">
              <a:solidFill>
                <a:srgbClr val="9C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rgbClr val="9C0202"/>
                  </a:solidFill>
                </a:rPr>
                <a:t>２</a:t>
              </a:r>
              <a:endParaRPr kumimoji="1" lang="ja-JP" altLang="en-US" sz="1600" b="1" dirty="0">
                <a:solidFill>
                  <a:srgbClr val="9C0202"/>
                </a:solidFill>
              </a:endParaRPr>
            </a:p>
          </p:txBody>
        </p:sp>
        <p:sp>
          <p:nvSpPr>
            <p:cNvPr id="68" name="楕円 67"/>
            <p:cNvSpPr/>
            <p:nvPr/>
          </p:nvSpPr>
          <p:spPr>
            <a:xfrm>
              <a:off x="6461282" y="887019"/>
              <a:ext cx="274560" cy="275455"/>
            </a:xfrm>
            <a:prstGeom prst="ellipse">
              <a:avLst/>
            </a:prstGeom>
            <a:solidFill>
              <a:schemeClr val="bg1"/>
            </a:solidFill>
            <a:ln w="25400">
              <a:solidFill>
                <a:srgbClr val="9C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rgbClr val="9C0202"/>
                  </a:solidFill>
                </a:rPr>
                <a:t>３</a:t>
              </a:r>
              <a:endParaRPr kumimoji="1" lang="ja-JP" altLang="en-US" sz="1600" b="1" dirty="0">
                <a:solidFill>
                  <a:srgbClr val="9C0202"/>
                </a:solidFill>
              </a:endParaRPr>
            </a:p>
          </p:txBody>
        </p:sp>
        <p:sp>
          <p:nvSpPr>
            <p:cNvPr id="69" name="楕円 68"/>
            <p:cNvSpPr/>
            <p:nvPr/>
          </p:nvSpPr>
          <p:spPr>
            <a:xfrm>
              <a:off x="7137320" y="868014"/>
              <a:ext cx="274560" cy="275455"/>
            </a:xfrm>
            <a:prstGeom prst="ellipse">
              <a:avLst/>
            </a:prstGeom>
            <a:solidFill>
              <a:schemeClr val="bg1"/>
            </a:solidFill>
            <a:ln w="25400">
              <a:solidFill>
                <a:srgbClr val="9C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rgbClr val="9C0202"/>
                  </a:solidFill>
                </a:rPr>
                <a:t>４</a:t>
              </a:r>
              <a:endParaRPr kumimoji="1" lang="ja-JP" altLang="en-US" sz="1600" b="1" dirty="0">
                <a:solidFill>
                  <a:srgbClr val="9C0202"/>
                </a:solidFill>
              </a:endParaRPr>
            </a:p>
          </p:txBody>
        </p:sp>
        <p:grpSp>
          <p:nvGrpSpPr>
            <p:cNvPr id="228" name="グループ化 227"/>
            <p:cNvGrpSpPr/>
            <p:nvPr/>
          </p:nvGrpSpPr>
          <p:grpSpPr>
            <a:xfrm>
              <a:off x="7713387" y="710097"/>
              <a:ext cx="557981" cy="529620"/>
              <a:chOff x="5696982" y="717865"/>
              <a:chExt cx="557981" cy="529620"/>
            </a:xfrm>
          </p:grpSpPr>
          <p:cxnSp>
            <p:nvCxnSpPr>
              <p:cNvPr id="111" name="直線コネクタ 110"/>
              <p:cNvCxnSpPr/>
              <p:nvPr/>
            </p:nvCxnSpPr>
            <p:spPr>
              <a:xfrm flipH="1">
                <a:off x="6119551" y="767641"/>
                <a:ext cx="81359" cy="112393"/>
              </a:xfrm>
              <a:prstGeom prst="line">
                <a:avLst/>
              </a:prstGeom>
              <a:ln w="28575">
                <a:solidFill>
                  <a:srgbClr val="9C0202"/>
                </a:solidFill>
              </a:ln>
            </p:spPr>
            <p:style>
              <a:lnRef idx="1">
                <a:schemeClr val="accent1"/>
              </a:lnRef>
              <a:fillRef idx="0">
                <a:schemeClr val="accent1"/>
              </a:fillRef>
              <a:effectRef idx="0">
                <a:schemeClr val="accent1"/>
              </a:effectRef>
              <a:fontRef idx="minor">
                <a:schemeClr val="tx1"/>
              </a:fontRef>
            </p:style>
          </p:cxnSp>
          <p:sp>
            <p:nvSpPr>
              <p:cNvPr id="85" name="楕円 84"/>
              <p:cNvSpPr/>
              <p:nvPr/>
            </p:nvSpPr>
            <p:spPr>
              <a:xfrm>
                <a:off x="5696982" y="788733"/>
                <a:ext cx="378829" cy="458752"/>
              </a:xfrm>
              <a:prstGeom prst="ellipse">
                <a:avLst/>
              </a:prstGeom>
              <a:solidFill>
                <a:srgbClr val="9C0202"/>
              </a:solidFill>
              <a:ln w="25400">
                <a:solidFill>
                  <a:srgbClr val="9C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bg1"/>
                    </a:solidFill>
                    <a:latin typeface="メイリオ" panose="020B0604030504040204" pitchFamily="50" charset="-128"/>
                    <a:ea typeface="メイリオ" panose="020B0604030504040204" pitchFamily="50" charset="-128"/>
                  </a:rPr>
                  <a:t>５</a:t>
                </a:r>
                <a:endParaRPr kumimoji="1" lang="ja-JP" altLang="en-US" sz="1600" b="1" dirty="0">
                  <a:solidFill>
                    <a:schemeClr val="bg1"/>
                  </a:solidFill>
                  <a:latin typeface="メイリオ" panose="020B0604030504040204" pitchFamily="50" charset="-128"/>
                  <a:ea typeface="メイリオ" panose="020B0604030504040204" pitchFamily="50" charset="-128"/>
                </a:endParaRPr>
              </a:p>
            </p:txBody>
          </p:sp>
          <p:cxnSp>
            <p:nvCxnSpPr>
              <p:cNvPr id="92" name="直線コネクタ 91"/>
              <p:cNvCxnSpPr/>
              <p:nvPr/>
            </p:nvCxnSpPr>
            <p:spPr>
              <a:xfrm flipH="1">
                <a:off x="6065499" y="717865"/>
                <a:ext cx="54052" cy="112334"/>
              </a:xfrm>
              <a:prstGeom prst="line">
                <a:avLst/>
              </a:prstGeom>
              <a:ln w="28575">
                <a:solidFill>
                  <a:srgbClr val="9C0202"/>
                </a:solidFill>
              </a:ln>
            </p:spPr>
            <p:style>
              <a:lnRef idx="1">
                <a:schemeClr val="accent1"/>
              </a:lnRef>
              <a:fillRef idx="0">
                <a:schemeClr val="accent1"/>
              </a:fillRef>
              <a:effectRef idx="0">
                <a:schemeClr val="accent1"/>
              </a:effectRef>
              <a:fontRef idx="minor">
                <a:schemeClr val="tx1"/>
              </a:fontRef>
            </p:style>
          </p:cxnSp>
          <p:cxnSp>
            <p:nvCxnSpPr>
              <p:cNvPr id="112" name="直線コネクタ 111"/>
              <p:cNvCxnSpPr/>
              <p:nvPr/>
            </p:nvCxnSpPr>
            <p:spPr>
              <a:xfrm flipH="1">
                <a:off x="6160231" y="880034"/>
                <a:ext cx="94732" cy="56196"/>
              </a:xfrm>
              <a:prstGeom prst="line">
                <a:avLst/>
              </a:prstGeom>
              <a:ln w="28575">
                <a:solidFill>
                  <a:srgbClr val="9C0202"/>
                </a:solidFill>
              </a:ln>
            </p:spPr>
            <p:style>
              <a:lnRef idx="1">
                <a:schemeClr val="accent1"/>
              </a:lnRef>
              <a:fillRef idx="0">
                <a:schemeClr val="accent1"/>
              </a:fillRef>
              <a:effectRef idx="0">
                <a:schemeClr val="accent1"/>
              </a:effectRef>
              <a:fontRef idx="minor">
                <a:schemeClr val="tx1"/>
              </a:fontRef>
            </p:style>
          </p:cxnSp>
        </p:grpSp>
      </p:grpSp>
      <p:grpSp>
        <p:nvGrpSpPr>
          <p:cNvPr id="35" name="グループ化 34"/>
          <p:cNvGrpSpPr/>
          <p:nvPr/>
        </p:nvGrpSpPr>
        <p:grpSpPr>
          <a:xfrm>
            <a:off x="442413" y="1912031"/>
            <a:ext cx="1033472" cy="537584"/>
            <a:chOff x="793293" y="1895745"/>
            <a:chExt cx="1033472" cy="537584"/>
          </a:xfrm>
        </p:grpSpPr>
        <p:sp>
          <p:nvSpPr>
            <p:cNvPr id="125" name="二等辺三角形 124"/>
            <p:cNvSpPr/>
            <p:nvPr/>
          </p:nvSpPr>
          <p:spPr>
            <a:xfrm rot="5400000">
              <a:off x="1066567" y="1673131"/>
              <a:ext cx="537584" cy="982812"/>
            </a:xfrm>
            <a:prstGeom prst="triangle">
              <a:avLst>
                <a:gd name="adj" fmla="val 55187"/>
              </a:avLst>
            </a:prstGeom>
            <a:solidFill>
              <a:srgbClr val="9C0202"/>
            </a:solidFill>
            <a:ln w="38100">
              <a:solidFill>
                <a:srgbClr val="9C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793293" y="2030668"/>
              <a:ext cx="802237" cy="338554"/>
            </a:xfrm>
            <a:prstGeom prst="rect">
              <a:avLst/>
            </a:prstGeom>
            <a:noFill/>
          </p:spPr>
          <p:txBody>
            <a:bodyPr wrap="square" rtlCol="0">
              <a:spAutoFit/>
            </a:bodyPr>
            <a:lstStyle/>
            <a:p>
              <a:pPr algn="ctr"/>
              <a:r>
                <a:rPr kumimoji="1" lang="ja-JP" altLang="en-US" sz="16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注意！</a:t>
              </a:r>
              <a:endParaRPr kumimoji="1" lang="ja-JP" altLang="en-US" sz="16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grpSp>
      <p:cxnSp>
        <p:nvCxnSpPr>
          <p:cNvPr id="23" name="直線コネクタ 22"/>
          <p:cNvCxnSpPr>
            <a:stCxn id="125" idx="0"/>
          </p:cNvCxnSpPr>
          <p:nvPr/>
        </p:nvCxnSpPr>
        <p:spPr>
          <a:xfrm flipV="1">
            <a:off x="1475885" y="2193564"/>
            <a:ext cx="7987700" cy="15143"/>
          </a:xfrm>
          <a:prstGeom prst="line">
            <a:avLst/>
          </a:prstGeom>
          <a:ln>
            <a:solidFill>
              <a:srgbClr val="9C0202"/>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flipH="1">
            <a:off x="9437201" y="2193564"/>
            <a:ext cx="26385" cy="2773099"/>
          </a:xfrm>
          <a:prstGeom prst="line">
            <a:avLst/>
          </a:prstGeom>
          <a:ln>
            <a:solidFill>
              <a:srgbClr val="9C0202"/>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flipH="1" flipV="1">
            <a:off x="493073" y="4949463"/>
            <a:ext cx="8944128" cy="17200"/>
          </a:xfrm>
          <a:prstGeom prst="line">
            <a:avLst/>
          </a:prstGeom>
          <a:ln>
            <a:solidFill>
              <a:srgbClr val="9C0202"/>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a:endCxn id="125" idx="4"/>
          </p:cNvCxnSpPr>
          <p:nvPr/>
        </p:nvCxnSpPr>
        <p:spPr>
          <a:xfrm flipV="1">
            <a:off x="493073" y="2449615"/>
            <a:ext cx="0" cy="2508448"/>
          </a:xfrm>
          <a:prstGeom prst="line">
            <a:avLst/>
          </a:prstGeom>
          <a:ln>
            <a:solidFill>
              <a:srgbClr val="9C0202"/>
            </a:solidFill>
          </a:ln>
        </p:spPr>
        <p:style>
          <a:lnRef idx="1">
            <a:schemeClr val="accent1"/>
          </a:lnRef>
          <a:fillRef idx="0">
            <a:schemeClr val="accent1"/>
          </a:fillRef>
          <a:effectRef idx="0">
            <a:schemeClr val="accent1"/>
          </a:effectRef>
          <a:fontRef idx="minor">
            <a:schemeClr val="tx1"/>
          </a:fontRef>
        </p:style>
      </p:cxnSp>
      <p:sp>
        <p:nvSpPr>
          <p:cNvPr id="194" name="テキスト ボックス 193"/>
          <p:cNvSpPr txBox="1"/>
          <p:nvPr/>
        </p:nvSpPr>
        <p:spPr>
          <a:xfrm>
            <a:off x="1244651" y="5714194"/>
            <a:ext cx="167430" cy="45719"/>
          </a:xfrm>
          <a:prstGeom prst="rect">
            <a:avLst/>
          </a:prstGeom>
          <a:solidFill>
            <a:schemeClr val="bg1">
              <a:lumMod val="95000"/>
            </a:schemeClr>
          </a:solidFill>
        </p:spPr>
        <p:txBody>
          <a:bodyPr wrap="square" rtlCol="0">
            <a:spAutoFit/>
          </a:bodyPr>
          <a:lstStyle/>
          <a:p>
            <a:endParaRPr kumimoji="1" lang="ja-JP" altLang="en-US" sz="100" dirty="0">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1705575" y="1696433"/>
            <a:ext cx="7568546" cy="338554"/>
          </a:xfrm>
          <a:prstGeom prst="rect">
            <a:avLst/>
          </a:prstGeom>
          <a:solidFill>
            <a:srgbClr val="9C0202"/>
          </a:solidFill>
          <a:ln>
            <a:solidFill>
              <a:srgbClr val="9C0202"/>
            </a:solidFill>
          </a:ln>
        </p:spPr>
        <p:txBody>
          <a:bodyPr wrap="square" rtlCol="0" anchor="ctr">
            <a:spAutoFit/>
          </a:bodyPr>
          <a:lstStyle/>
          <a:p>
            <a:pPr algn="ctr"/>
            <a:r>
              <a:rPr kumimoji="1" lang="ja-JP" altLang="en-US" sz="1600" b="1" dirty="0" smtClean="0">
                <a:solidFill>
                  <a:schemeClr val="bg1"/>
                </a:solidFill>
                <a:latin typeface="メイリオ" panose="020B0604030504040204" pitchFamily="50" charset="-128"/>
                <a:ea typeface="メイリオ" panose="020B0604030504040204" pitchFamily="50" charset="-128"/>
              </a:rPr>
              <a:t>不正防止及び適正な管理のため運用方法やルールを守って取扱をお願いします</a:t>
            </a:r>
            <a:endParaRPr kumimoji="1" lang="ja-JP" altLang="en-US" sz="1600" b="1" dirty="0">
              <a:solidFill>
                <a:schemeClr val="bg1"/>
              </a:solidFill>
              <a:latin typeface="メイリオ" panose="020B0604030504040204" pitchFamily="50" charset="-128"/>
              <a:ea typeface="メイリオ" panose="020B0604030504040204" pitchFamily="50" charset="-128"/>
            </a:endParaRPr>
          </a:p>
        </p:txBody>
      </p:sp>
      <p:sp>
        <p:nvSpPr>
          <p:cNvPr id="5" name="正方形/長方形 4"/>
          <p:cNvSpPr/>
          <p:nvPr/>
        </p:nvSpPr>
        <p:spPr>
          <a:xfrm>
            <a:off x="631894" y="2473673"/>
            <a:ext cx="8716418" cy="2492990"/>
          </a:xfrm>
          <a:prstGeom prst="rect">
            <a:avLst/>
          </a:prstGeom>
        </p:spPr>
        <p:txBody>
          <a:bodyPr wrap="square">
            <a:spAutoFit/>
          </a:bodyPr>
          <a:lstStyle/>
          <a:p>
            <a:r>
              <a:rPr lang="ja-JP" altLang="en-US" sz="1200" dirty="0" smtClean="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１）決済終了後、金額の相違等が発生した場合は、事務局に</a:t>
            </a:r>
            <a:r>
              <a:rPr lang="ja-JP" altLang="en-US" sz="1200" dirty="0" smtClean="0">
                <a:latin typeface="メイリオ" panose="020B0604030504040204" pitchFamily="50" charset="-128"/>
                <a:ea typeface="メイリオ" panose="020B0604030504040204" pitchFamily="50" charset="-128"/>
              </a:rPr>
              <a:t>お問い合わせ</a:t>
            </a:r>
            <a:r>
              <a:rPr lang="ja-JP" altLang="en-US" sz="1200" dirty="0">
                <a:latin typeface="メイリオ" panose="020B0604030504040204" pitchFamily="50" charset="-128"/>
                <a:ea typeface="メイリオ" panose="020B0604030504040204" pitchFamily="50" charset="-128"/>
              </a:rPr>
              <a:t>ください。ただし、金額の</a:t>
            </a:r>
            <a:r>
              <a:rPr lang="ja-JP" altLang="en-US" sz="1200" dirty="0" smtClean="0">
                <a:latin typeface="メイリオ" panose="020B0604030504040204" pitchFamily="50" charset="-128"/>
                <a:ea typeface="メイリオ" panose="020B0604030504040204" pitchFamily="50" charset="-128"/>
              </a:rPr>
              <a:t>修正</a:t>
            </a:r>
            <a:r>
              <a:rPr lang="ja-JP" altLang="en-US" sz="1200" dirty="0">
                <a:latin typeface="メイリオ" panose="020B0604030504040204" pitchFamily="50" charset="-128"/>
                <a:ea typeface="メイリオ" panose="020B0604030504040204" pitchFamily="50" charset="-128"/>
              </a:rPr>
              <a:t>等を行う場合は</a:t>
            </a:r>
            <a:r>
              <a:rPr lang="ja-JP" altLang="en-US" sz="1200" dirty="0" smtClean="0">
                <a:latin typeface="メイリオ" panose="020B0604030504040204" pitchFamily="50" charset="-128"/>
                <a:ea typeface="メイリオ" panose="020B0604030504040204" pitchFamily="50" charset="-128"/>
              </a:rPr>
              <a:t>、　</a:t>
            </a:r>
            <a:endParaRPr lang="en-US" altLang="ja-JP" sz="1200" dirty="0" smtClean="0">
              <a:latin typeface="メイリオ" panose="020B0604030504040204" pitchFamily="50" charset="-128"/>
              <a:ea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rPr>
              <a:t>　　　取引</a:t>
            </a:r>
            <a:r>
              <a:rPr lang="ja-JP" altLang="en-US" sz="1200" dirty="0">
                <a:latin typeface="メイリオ" panose="020B0604030504040204" pitchFamily="50" charset="-128"/>
                <a:ea typeface="メイリオ" panose="020B0604030504040204" pitchFamily="50" charset="-128"/>
              </a:rPr>
              <a:t>の事実及び正当な金額を確認できるレシート等が必要に</a:t>
            </a:r>
            <a:r>
              <a:rPr lang="ja-JP" altLang="en-US" sz="1200" dirty="0" smtClean="0">
                <a:latin typeface="メイリオ" panose="020B0604030504040204" pitchFamily="50" charset="-128"/>
                <a:ea typeface="メイリオ" panose="020B0604030504040204" pitchFamily="50" charset="-128"/>
              </a:rPr>
              <a:t>なります。</a:t>
            </a:r>
            <a:r>
              <a:rPr lang="ja-JP" altLang="en-US" sz="1200" dirty="0">
                <a:latin typeface="メイリオ" panose="020B0604030504040204" pitchFamily="50" charset="-128"/>
                <a:ea typeface="メイリオ" panose="020B0604030504040204" pitchFamily="50" charset="-128"/>
              </a:rPr>
              <a:t>　</a:t>
            </a:r>
            <a:endParaRPr lang="en-US" altLang="ja-JP" sz="1200" dirty="0" smtClean="0">
              <a:latin typeface="メイリオ" panose="020B0604030504040204" pitchFamily="50" charset="-128"/>
              <a:ea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２）決済は、取扱</a:t>
            </a:r>
            <a:r>
              <a:rPr lang="zh-TW" altLang="en-US" sz="1200" dirty="0">
                <a:latin typeface="メイリオ" panose="020B0604030504040204" pitchFamily="50" charset="-128"/>
                <a:ea typeface="メイリオ" panose="020B0604030504040204" pitchFamily="50" charset="-128"/>
              </a:rPr>
              <a:t>加盟宿泊施設</a:t>
            </a:r>
            <a:r>
              <a:rPr lang="ja-JP" altLang="en-US" sz="1200" dirty="0">
                <a:latin typeface="メイリオ" panose="020B0604030504040204" pitchFamily="50" charset="-128"/>
                <a:ea typeface="メイリオ" panose="020B0604030504040204" pitchFamily="50" charset="-128"/>
              </a:rPr>
              <a:t>の責任を持って行うことから</a:t>
            </a:r>
            <a:r>
              <a:rPr lang="ja-JP" altLang="en-US" sz="1200" dirty="0" smtClean="0">
                <a:latin typeface="メイリオ" panose="020B0604030504040204" pitchFamily="50" charset="-128"/>
                <a:ea typeface="メイリオ" panose="020B0604030504040204" pitchFamily="50" charset="-128"/>
              </a:rPr>
              <a:t>上記に</a:t>
            </a:r>
            <a:r>
              <a:rPr lang="ja-JP" altLang="en-US" sz="1200" dirty="0">
                <a:latin typeface="メイリオ" panose="020B0604030504040204" pitchFamily="50" charset="-128"/>
                <a:ea typeface="メイリオ" panose="020B0604030504040204" pitchFamily="50" charset="-128"/>
              </a:rPr>
              <a:t>基づく対応ができない場合の</a:t>
            </a:r>
            <a:r>
              <a:rPr lang="ja-JP" altLang="en-US" sz="1200" dirty="0" smtClean="0">
                <a:latin typeface="メイリオ" panose="020B0604030504040204" pitchFamily="50" charset="-128"/>
                <a:ea typeface="メイリオ" panose="020B0604030504040204" pitchFamily="50" charset="-128"/>
              </a:rPr>
              <a:t>損失は</a:t>
            </a:r>
            <a:r>
              <a:rPr lang="ja-JP" altLang="en-US" sz="1200" dirty="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取扱</a:t>
            </a:r>
            <a:r>
              <a:rPr lang="zh-TW" altLang="en-US" sz="1200" dirty="0" smtClean="0">
                <a:latin typeface="メイリオ" panose="020B0604030504040204" pitchFamily="50" charset="-128"/>
                <a:ea typeface="メイリオ" panose="020B0604030504040204" pitchFamily="50" charset="-128"/>
              </a:rPr>
              <a:t>加盟宿泊施</a:t>
            </a:r>
            <a:endParaRPr lang="en-US" altLang="zh-TW" sz="1200" dirty="0" smtClean="0">
              <a:latin typeface="メイリオ" panose="020B0604030504040204" pitchFamily="50" charset="-128"/>
              <a:ea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rPr>
              <a:t>　　　</a:t>
            </a:r>
            <a:r>
              <a:rPr lang="zh-TW" altLang="en-US" sz="1200" dirty="0" smtClean="0">
                <a:latin typeface="メイリオ" panose="020B0604030504040204" pitchFamily="50" charset="-128"/>
                <a:ea typeface="メイリオ" panose="020B0604030504040204" pitchFamily="50" charset="-128"/>
              </a:rPr>
              <a:t>設</a:t>
            </a:r>
            <a:r>
              <a:rPr lang="ja-JP" altLang="en-US" sz="1200" dirty="0" smtClean="0">
                <a:latin typeface="メイリオ" panose="020B0604030504040204" pitchFamily="50" charset="-128"/>
                <a:ea typeface="メイリオ" panose="020B0604030504040204" pitchFamily="50" charset="-128"/>
              </a:rPr>
              <a:t>の責務</a:t>
            </a:r>
            <a:r>
              <a:rPr lang="ja-JP" altLang="en-US" sz="1200" dirty="0">
                <a:latin typeface="メイリオ" panose="020B0604030504040204" pitchFamily="50" charset="-128"/>
                <a:ea typeface="メイリオ" panose="020B0604030504040204" pitchFamily="50" charset="-128"/>
              </a:rPr>
              <a:t>となります。　</a:t>
            </a:r>
            <a:endParaRPr lang="en-US" altLang="ja-JP" sz="1200" dirty="0">
              <a:latin typeface="メイリオ" panose="020B0604030504040204" pitchFamily="50" charset="-128"/>
              <a:ea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３）この電子クーポンは</a:t>
            </a:r>
            <a:r>
              <a:rPr lang="ja-JP" altLang="en-US" sz="1200" dirty="0" smtClean="0">
                <a:latin typeface="メイリオ" panose="020B0604030504040204" pitchFamily="50" charset="-128"/>
                <a:ea typeface="メイリオ" panose="020B0604030504040204" pitchFamily="50" charset="-128"/>
              </a:rPr>
              <a:t>、</a:t>
            </a:r>
            <a:endParaRPr lang="en-US" altLang="ja-JP" sz="1200" dirty="0" smtClean="0">
              <a:latin typeface="メイリオ" panose="020B0604030504040204" pitchFamily="50" charset="-128"/>
              <a:ea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rPr>
              <a:t>　　　①</a:t>
            </a:r>
            <a:r>
              <a:rPr lang="ja-JP" altLang="en-US" sz="1200" dirty="0">
                <a:latin typeface="メイリオ" panose="020B0604030504040204" pitchFamily="50" charset="-128"/>
                <a:ea typeface="メイリオ" panose="020B0604030504040204" pitchFamily="50" charset="-128"/>
              </a:rPr>
              <a:t>「行</a:t>
            </a:r>
            <a:r>
              <a:rPr lang="ja-JP" altLang="en-US" sz="1200" dirty="0" err="1">
                <a:latin typeface="メイリオ" panose="020B0604030504040204" pitchFamily="50" charset="-128"/>
                <a:ea typeface="メイリオ" panose="020B0604030504040204" pitchFamily="50" charset="-128"/>
              </a:rPr>
              <a:t>っ</a:t>
            </a:r>
            <a:r>
              <a:rPr lang="ja-JP" altLang="en-US" sz="1200" dirty="0">
                <a:latin typeface="メイリオ" panose="020B0604030504040204" pitchFamily="50" charset="-128"/>
                <a:ea typeface="メイリオ" panose="020B0604030504040204" pitchFamily="50" charset="-128"/>
              </a:rPr>
              <a:t>得！長崎のしまクーポン」</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rPr>
              <a:t>②</a:t>
            </a:r>
            <a:r>
              <a:rPr lang="ja-JP" altLang="en-US" sz="1200" dirty="0">
                <a:latin typeface="メイリオ" panose="020B0604030504040204" pitchFamily="50" charset="-128"/>
                <a:ea typeface="メイリオ" panose="020B0604030504040204" pitchFamily="50" charset="-128"/>
              </a:rPr>
              <a:t>「ふるさとで“心呼吸”の旅地域限定クーポン」</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rPr>
              <a:t>③</a:t>
            </a:r>
            <a:r>
              <a:rPr lang="ja-JP" altLang="en-US" sz="1200" dirty="0">
                <a:latin typeface="メイリオ" panose="020B0604030504040204" pitchFamily="50" charset="-128"/>
                <a:ea typeface="メイリオ" panose="020B0604030504040204" pitchFamily="50" charset="-128"/>
              </a:rPr>
              <a:t>「ＧｏＴｏトラベル地域共通クーポン」</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rPr>
              <a:t>④</a:t>
            </a:r>
            <a:r>
              <a:rPr lang="ja-JP" altLang="en-US" sz="1200" dirty="0">
                <a:latin typeface="メイリオ" panose="020B0604030504040204" pitchFamily="50" charset="-128"/>
                <a:ea typeface="メイリオ" panose="020B0604030504040204" pitchFamily="50" charset="-128"/>
              </a:rPr>
              <a:t>「ＧｏＴｏイート食事券」　とは異なります。</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a:t>
            </a:r>
            <a:r>
              <a:rPr lang="en-US" altLang="ja-JP" sz="1200" dirty="0" smtClean="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上記事業は、それぞれ</a:t>
            </a:r>
            <a:r>
              <a:rPr lang="zh-TW" altLang="en-US" sz="1200" dirty="0">
                <a:latin typeface="メイリオ" panose="020B0604030504040204" pitchFamily="50" charset="-128"/>
                <a:ea typeface="メイリオ" panose="020B0604030504040204" pitchFamily="50" charset="-128"/>
              </a:rPr>
              <a:t>加盟</a:t>
            </a:r>
            <a:r>
              <a:rPr lang="ja-JP" altLang="en-US" sz="1200" dirty="0">
                <a:latin typeface="メイリオ" panose="020B0604030504040204" pitchFamily="50" charset="-128"/>
                <a:ea typeface="メイリオ" panose="020B0604030504040204" pitchFamily="50" charset="-128"/>
              </a:rPr>
              <a:t>店登録が必要です</a:t>
            </a:r>
            <a:r>
              <a:rPr lang="ja-JP" altLang="en-US" sz="1200" dirty="0" smtClean="0">
                <a:latin typeface="メイリオ" panose="020B0604030504040204" pitchFamily="50" charset="-128"/>
                <a:ea typeface="メイリオ" panose="020B0604030504040204" pitchFamily="50" charset="-128"/>
              </a:rPr>
              <a:t>。</a:t>
            </a:r>
            <a:endParaRPr lang="en-US" altLang="ja-JP" sz="1200" dirty="0" smtClean="0">
              <a:latin typeface="メイリオ" panose="020B0604030504040204" pitchFamily="50" charset="-128"/>
              <a:ea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４）誤って、その他のクーポンを受け取った場合の損失は、</a:t>
            </a:r>
            <a:r>
              <a:rPr lang="ja-JP" altLang="en-US" sz="1200" dirty="0" smtClean="0">
                <a:latin typeface="メイリオ" panose="020B0604030504040204" pitchFamily="50" charset="-128"/>
                <a:ea typeface="メイリオ" panose="020B0604030504040204" pitchFamily="50" charset="-128"/>
              </a:rPr>
              <a:t>取扱</a:t>
            </a:r>
            <a:r>
              <a:rPr lang="zh-TW" altLang="en-US" sz="1200" dirty="0">
                <a:latin typeface="メイリオ" panose="020B0604030504040204" pitchFamily="50" charset="-128"/>
                <a:ea typeface="メイリオ" panose="020B0604030504040204" pitchFamily="50" charset="-128"/>
              </a:rPr>
              <a:t>加盟宿泊施設</a:t>
            </a:r>
            <a:r>
              <a:rPr lang="ja-JP" altLang="en-US" sz="1200" dirty="0">
                <a:latin typeface="メイリオ" panose="020B0604030504040204" pitchFamily="50" charset="-128"/>
                <a:ea typeface="メイリオ" panose="020B0604030504040204" pitchFamily="50" charset="-128"/>
              </a:rPr>
              <a:t>の責務となります。</a:t>
            </a:r>
            <a:endParaRPr lang="en-US" altLang="ja-JP" sz="1200" dirty="0">
              <a:latin typeface="メイリオ" panose="020B0604030504040204" pitchFamily="50" charset="-128"/>
              <a:ea typeface="メイリオ" panose="020B0604030504040204" pitchFamily="50" charset="-128"/>
            </a:endParaRPr>
          </a:p>
          <a:p>
            <a:r>
              <a:rPr lang="ja-JP" altLang="en-US" sz="1200" dirty="0" smtClean="0">
                <a:solidFill>
                  <a:srgbClr val="FF0000"/>
                </a:solidFill>
                <a:latin typeface="メイリオ" panose="020B0604030504040204" pitchFamily="50" charset="-128"/>
                <a:ea typeface="メイリオ" panose="020B0604030504040204" pitchFamily="50" charset="-128"/>
              </a:rPr>
              <a:t>（</a:t>
            </a:r>
            <a:r>
              <a:rPr lang="ja-JP" altLang="en-US" sz="1200" dirty="0">
                <a:solidFill>
                  <a:srgbClr val="FF0000"/>
                </a:solidFill>
                <a:latin typeface="メイリオ" panose="020B0604030504040204" pitchFamily="50" charset="-128"/>
                <a:ea typeface="メイリオ" panose="020B0604030504040204" pitchFamily="50" charset="-128"/>
              </a:rPr>
              <a:t>５</a:t>
            </a:r>
            <a:r>
              <a:rPr lang="ja-JP" altLang="en-US" sz="1200" dirty="0" smtClean="0">
                <a:solidFill>
                  <a:srgbClr val="FF0000"/>
                </a:solidFill>
                <a:latin typeface="メイリオ" panose="020B0604030504040204" pitchFamily="50" charset="-128"/>
                <a:ea typeface="メイリオ" panose="020B0604030504040204" pitchFamily="50" charset="-128"/>
              </a:rPr>
              <a:t>）</a:t>
            </a:r>
            <a:r>
              <a:rPr lang="en-US" altLang="ja-JP" sz="1200" dirty="0" smtClean="0">
                <a:solidFill>
                  <a:srgbClr val="FF0000"/>
                </a:solidFill>
                <a:latin typeface="メイリオ" panose="020B0604030504040204" pitchFamily="50" charset="-128"/>
                <a:ea typeface="メイリオ" panose="020B0604030504040204" pitchFamily="50" charset="-128"/>
              </a:rPr>
              <a:t>【</a:t>
            </a:r>
            <a:r>
              <a:rPr lang="ja-JP" altLang="en-US" sz="1200" dirty="0" smtClean="0">
                <a:solidFill>
                  <a:srgbClr val="FF0000"/>
                </a:solidFill>
                <a:latin typeface="メイリオ" panose="020B0604030504040204" pitchFamily="50" charset="-128"/>
                <a:ea typeface="メイリオ" panose="020B0604030504040204" pitchFamily="50" charset="-128"/>
              </a:rPr>
              <a:t>新</a:t>
            </a:r>
            <a:r>
              <a:rPr lang="en-US" altLang="ja-JP" sz="1200" dirty="0" smtClean="0">
                <a:solidFill>
                  <a:srgbClr val="FF0000"/>
                </a:solidFill>
                <a:latin typeface="メイリオ" panose="020B0604030504040204" pitchFamily="50" charset="-128"/>
                <a:ea typeface="メイリオ" panose="020B0604030504040204" pitchFamily="50" charset="-128"/>
              </a:rPr>
              <a:t>】</a:t>
            </a:r>
            <a:r>
              <a:rPr lang="ja-JP" altLang="en-US" sz="1200" dirty="0" smtClean="0">
                <a:solidFill>
                  <a:srgbClr val="FF0000"/>
                </a:solidFill>
                <a:latin typeface="メイリオ" panose="020B0604030504040204" pitchFamily="50" charset="-128"/>
                <a:ea typeface="メイリオ" panose="020B0604030504040204" pitchFamily="50" charset="-128"/>
              </a:rPr>
              <a:t>対馬藩札は</a:t>
            </a:r>
            <a:r>
              <a:rPr lang="ja-JP" altLang="en-US" sz="1200" dirty="0">
                <a:solidFill>
                  <a:srgbClr val="FF0000"/>
                </a:solidFill>
                <a:latin typeface="メイリオ" panose="020B0604030504040204" pitchFamily="50" charset="-128"/>
                <a:ea typeface="メイリオ" panose="020B0604030504040204" pitchFamily="50" charset="-128"/>
              </a:rPr>
              <a:t>、各宿泊施設の利用枠として</a:t>
            </a:r>
            <a:r>
              <a:rPr lang="ja-JP" altLang="en-US" sz="1200" dirty="0" smtClean="0">
                <a:solidFill>
                  <a:srgbClr val="FF0000"/>
                </a:solidFill>
                <a:latin typeface="メイリオ" panose="020B0604030504040204" pitchFamily="50" charset="-128"/>
                <a:ea typeface="メイリオ" panose="020B0604030504040204" pitchFamily="50" charset="-128"/>
              </a:rPr>
              <a:t>、施設ごとに応じた泊数を割り振らせていただきます。上限</a:t>
            </a:r>
            <a:r>
              <a:rPr lang="ja-JP" altLang="en-US" sz="1200" dirty="0">
                <a:solidFill>
                  <a:srgbClr val="FF0000"/>
                </a:solidFill>
                <a:latin typeface="メイリオ" panose="020B0604030504040204" pitchFamily="50" charset="-128"/>
                <a:ea typeface="メイリオ" panose="020B0604030504040204" pitchFamily="50" charset="-128"/>
              </a:rPr>
              <a:t>に</a:t>
            </a:r>
            <a:r>
              <a:rPr lang="ja-JP" altLang="en-US" sz="1200" dirty="0" smtClean="0">
                <a:solidFill>
                  <a:srgbClr val="FF0000"/>
                </a:solidFill>
                <a:latin typeface="メイリオ" panose="020B0604030504040204" pitchFamily="50" charset="-128"/>
                <a:ea typeface="メイリオ" panose="020B0604030504040204" pitchFamily="50" charset="-128"/>
              </a:rPr>
              <a:t>達する</a:t>
            </a:r>
            <a:endParaRPr lang="en-US" altLang="ja-JP" sz="1200" dirty="0" smtClean="0">
              <a:solidFill>
                <a:srgbClr val="FF0000"/>
              </a:solidFill>
              <a:latin typeface="メイリオ" panose="020B0604030504040204" pitchFamily="50" charset="-128"/>
              <a:ea typeface="メイリオ" panose="020B0604030504040204" pitchFamily="50" charset="-128"/>
            </a:endParaRPr>
          </a:p>
          <a:p>
            <a:r>
              <a:rPr lang="ja-JP" altLang="en-US" sz="1200" dirty="0" smtClean="0">
                <a:solidFill>
                  <a:srgbClr val="FF0000"/>
                </a:solidFill>
                <a:latin typeface="メイリオ" panose="020B0604030504040204" pitchFamily="50" charset="-128"/>
                <a:ea typeface="メイリオ" panose="020B0604030504040204" pitchFamily="50" charset="-128"/>
              </a:rPr>
              <a:t>　　　場合</a:t>
            </a:r>
            <a:r>
              <a:rPr lang="ja-JP" altLang="en-US" sz="1200" dirty="0">
                <a:solidFill>
                  <a:srgbClr val="FF0000"/>
                </a:solidFill>
                <a:latin typeface="メイリオ" panose="020B0604030504040204" pitchFamily="50" charset="-128"/>
                <a:ea typeface="メイリオ" panose="020B0604030504040204" pitchFamily="50" charset="-128"/>
              </a:rPr>
              <a:t>は、事務局にご連絡ください</a:t>
            </a:r>
            <a:r>
              <a:rPr lang="ja-JP" altLang="en-US" sz="1200" dirty="0" smtClean="0">
                <a:solidFill>
                  <a:srgbClr val="FF0000"/>
                </a:solidFill>
                <a:latin typeface="メイリオ" panose="020B0604030504040204" pitchFamily="50" charset="-128"/>
                <a:ea typeface="メイリオ" panose="020B0604030504040204" pitchFamily="50" charset="-128"/>
              </a:rPr>
              <a:t>。追って</a:t>
            </a:r>
            <a:r>
              <a:rPr lang="ja-JP" altLang="en-US" sz="1200" dirty="0">
                <a:solidFill>
                  <a:srgbClr val="FF0000"/>
                </a:solidFill>
                <a:latin typeface="メイリオ" panose="020B0604030504040204" pitchFamily="50" charset="-128"/>
                <a:ea typeface="メイリオ" panose="020B0604030504040204" pitchFamily="50" charset="-128"/>
              </a:rPr>
              <a:t>、追加配分など個別に</a:t>
            </a:r>
            <a:r>
              <a:rPr lang="ja-JP" altLang="en-US" sz="1200" dirty="0" smtClean="0">
                <a:solidFill>
                  <a:srgbClr val="FF0000"/>
                </a:solidFill>
                <a:latin typeface="メイリオ" panose="020B0604030504040204" pitchFamily="50" charset="-128"/>
                <a:ea typeface="メイリオ" panose="020B0604030504040204" pitchFamily="50" charset="-128"/>
              </a:rPr>
              <a:t>ご相談させて</a:t>
            </a:r>
            <a:r>
              <a:rPr lang="ja-JP" altLang="en-US" sz="1200" dirty="0">
                <a:solidFill>
                  <a:srgbClr val="FF0000"/>
                </a:solidFill>
                <a:latin typeface="メイリオ" panose="020B0604030504040204" pitchFamily="50" charset="-128"/>
                <a:ea typeface="メイリオ" panose="020B0604030504040204" pitchFamily="50" charset="-128"/>
              </a:rPr>
              <a:t>いただきます</a:t>
            </a:r>
            <a:r>
              <a:rPr lang="ja-JP" altLang="en-US" sz="1200" dirty="0" smtClean="0">
                <a:solidFill>
                  <a:srgbClr val="FF0000"/>
                </a:solidFill>
                <a:latin typeface="メイリオ" panose="020B0604030504040204" pitchFamily="50" charset="-128"/>
                <a:ea typeface="メイリオ" panose="020B0604030504040204" pitchFamily="50" charset="-128"/>
              </a:rPr>
              <a:t>。</a:t>
            </a:r>
            <a:endParaRPr lang="en-US" altLang="ja-JP" sz="1200" dirty="0">
              <a:solidFill>
                <a:srgbClr val="FF0000"/>
              </a:solidFill>
              <a:latin typeface="メイリオ" panose="020B0604030504040204" pitchFamily="50" charset="-128"/>
              <a:ea typeface="メイリオ" panose="020B0604030504040204" pitchFamily="50" charset="-128"/>
            </a:endParaRPr>
          </a:p>
        </p:txBody>
      </p:sp>
      <p:grpSp>
        <p:nvGrpSpPr>
          <p:cNvPr id="45" name="グループ化 44"/>
          <p:cNvGrpSpPr/>
          <p:nvPr/>
        </p:nvGrpSpPr>
        <p:grpSpPr>
          <a:xfrm>
            <a:off x="-1533001" y="4400370"/>
            <a:ext cx="6462709" cy="2184230"/>
            <a:chOff x="-1641671" y="3699710"/>
            <a:chExt cx="6551704" cy="2633914"/>
          </a:xfrm>
        </p:grpSpPr>
        <p:sp>
          <p:nvSpPr>
            <p:cNvPr id="46" name="正方形/長方形 45"/>
            <p:cNvSpPr/>
            <p:nvPr/>
          </p:nvSpPr>
          <p:spPr>
            <a:xfrm>
              <a:off x="406008" y="4638668"/>
              <a:ext cx="4504025" cy="169495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p:cNvSpPr txBox="1"/>
            <p:nvPr/>
          </p:nvSpPr>
          <p:spPr>
            <a:xfrm>
              <a:off x="-1641671" y="3699710"/>
              <a:ext cx="187275" cy="433800"/>
            </a:xfrm>
            <a:prstGeom prst="rect">
              <a:avLst/>
            </a:prstGeom>
            <a:noFill/>
          </p:spPr>
          <p:txBody>
            <a:bodyPr wrap="none" rtlCol="0">
              <a:spAutoFit/>
            </a:bodyPr>
            <a:lstStyle/>
            <a:p>
              <a:endParaRPr kumimoji="1" lang="ja-JP" altLang="en-US" dirty="0">
                <a:solidFill>
                  <a:schemeClr val="bg1"/>
                </a:solidFill>
              </a:endParaRPr>
            </a:p>
          </p:txBody>
        </p:sp>
        <p:sp>
          <p:nvSpPr>
            <p:cNvPr id="49" name="角丸四角形吹き出し 48"/>
            <p:cNvSpPr/>
            <p:nvPr/>
          </p:nvSpPr>
          <p:spPr>
            <a:xfrm>
              <a:off x="1330881" y="4849840"/>
              <a:ext cx="3456133" cy="1295115"/>
            </a:xfrm>
            <a:prstGeom prst="wedgeRoundRectCallout">
              <a:avLst>
                <a:gd name="adj1" fmla="val -55657"/>
                <a:gd name="adj2" fmla="val -3954"/>
                <a:gd name="adj3" fmla="val 16667"/>
              </a:avLst>
            </a:prstGeom>
            <a:noFill/>
            <a:ln>
              <a:solidFill>
                <a:srgbClr val="9C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smtClean="0">
                  <a:solidFill>
                    <a:schemeClr val="tx1"/>
                  </a:solidFill>
                  <a:latin typeface="メイリオ" panose="020B0604030504040204" pitchFamily="50" charset="-128"/>
                  <a:ea typeface="メイリオ" panose="020B0604030504040204" pitchFamily="50" charset="-128"/>
                </a:rPr>
                <a:t>　専用アプリ「ポケペイ」は、ＳＭＳ認証が必須であり、電話番号が基本情報となります。</a:t>
              </a:r>
              <a:endParaRPr lang="en-US" altLang="ja-JP" sz="1100" dirty="0" smtClean="0">
                <a:solidFill>
                  <a:schemeClr val="tx1"/>
                </a:solidFill>
                <a:latin typeface="メイリオ" panose="020B0604030504040204" pitchFamily="50" charset="-128"/>
                <a:ea typeface="メイリオ" panose="020B0604030504040204" pitchFamily="50" charset="-128"/>
              </a:endParaRPr>
            </a:p>
            <a:p>
              <a:r>
                <a:rPr kumimoji="1" lang="ja-JP" altLang="en-US" sz="1100" dirty="0" smtClean="0">
                  <a:solidFill>
                    <a:schemeClr val="tx1"/>
                  </a:solidFill>
                  <a:latin typeface="メイリオ" panose="020B0604030504040204" pitchFamily="50" charset="-128"/>
                  <a:ea typeface="メイリオ" panose="020B0604030504040204" pitchFamily="50" charset="-128"/>
                </a:rPr>
                <a:t>　その他の個人情報は任意となるので電話番号での管理です。</a:t>
              </a:r>
              <a:endParaRPr kumimoji="1" lang="en-US" altLang="ja-JP" sz="1100" dirty="0" smtClean="0">
                <a:solidFill>
                  <a:schemeClr val="tx1"/>
                </a:solidFill>
                <a:latin typeface="メイリオ" panose="020B0604030504040204" pitchFamily="50" charset="-128"/>
                <a:ea typeface="メイリオ" panose="020B0604030504040204" pitchFamily="50" charset="-128"/>
              </a:endParaRPr>
            </a:p>
            <a:p>
              <a:r>
                <a:rPr lang="ja-JP" altLang="en-US" sz="1100" dirty="0" smtClean="0">
                  <a:solidFill>
                    <a:schemeClr val="tx1"/>
                  </a:solidFill>
                  <a:latin typeface="メイリオ" panose="020B0604030504040204" pitchFamily="50" charset="-128"/>
                  <a:ea typeface="メイリオ" panose="020B0604030504040204" pitchFamily="50" charset="-128"/>
                </a:rPr>
                <a:t>　事務局での管理上フォームで得られる個人情報が重要となっています。</a:t>
              </a:r>
              <a:endParaRPr kumimoji="1" lang="ja-JP" altLang="en-US" sz="1100" dirty="0">
                <a:solidFill>
                  <a:schemeClr val="tx1"/>
                </a:solidFill>
                <a:latin typeface="メイリオ" panose="020B0604030504040204" pitchFamily="50" charset="-128"/>
                <a:ea typeface="メイリオ" panose="020B0604030504040204" pitchFamily="50" charset="-128"/>
              </a:endParaRPr>
            </a:p>
          </p:txBody>
        </p:sp>
        <p:pic>
          <p:nvPicPr>
            <p:cNvPr id="50" name="図 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879" y="5720865"/>
              <a:ext cx="721939" cy="525072"/>
            </a:xfrm>
            <a:prstGeom prst="rect">
              <a:avLst/>
            </a:prstGeom>
          </p:spPr>
        </p:pic>
      </p:grpSp>
      <p:sp>
        <p:nvSpPr>
          <p:cNvPr id="51" name="正方形/長方形 50"/>
          <p:cNvSpPr/>
          <p:nvPr/>
        </p:nvSpPr>
        <p:spPr>
          <a:xfrm>
            <a:off x="4998450" y="5198347"/>
            <a:ext cx="4451943" cy="138625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2" name="グループ化 51"/>
          <p:cNvGrpSpPr/>
          <p:nvPr/>
        </p:nvGrpSpPr>
        <p:grpSpPr>
          <a:xfrm>
            <a:off x="5069602" y="5384232"/>
            <a:ext cx="4247582" cy="1200368"/>
            <a:chOff x="5016976" y="5408539"/>
            <a:chExt cx="4247582" cy="1200368"/>
          </a:xfrm>
        </p:grpSpPr>
        <p:pic>
          <p:nvPicPr>
            <p:cNvPr id="53" name="図 5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6976" y="5914780"/>
              <a:ext cx="871515" cy="694127"/>
            </a:xfrm>
            <a:prstGeom prst="rect">
              <a:avLst/>
            </a:prstGeom>
          </p:spPr>
        </p:pic>
        <p:sp>
          <p:nvSpPr>
            <p:cNvPr id="54" name="角丸四角形吹き出し 53"/>
            <p:cNvSpPr/>
            <p:nvPr/>
          </p:nvSpPr>
          <p:spPr>
            <a:xfrm>
              <a:off x="6136224" y="5408539"/>
              <a:ext cx="3128334" cy="1125956"/>
            </a:xfrm>
            <a:prstGeom prst="wedgeRoundRectCallout">
              <a:avLst>
                <a:gd name="adj1" fmla="val -57454"/>
                <a:gd name="adj2" fmla="val -499"/>
                <a:gd name="adj3" fmla="val 16667"/>
              </a:avLst>
            </a:prstGeom>
            <a:noFill/>
            <a:ln>
              <a:solidFill>
                <a:srgbClr val="00C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chemeClr val="tx1"/>
                  </a:solidFill>
                  <a:latin typeface="メイリオ" panose="020B0604030504040204" pitchFamily="50" charset="-128"/>
                  <a:ea typeface="メイリオ" panose="020B0604030504040204" pitchFamily="50" charset="-128"/>
                </a:rPr>
                <a:t>　ＳＭＳ認証時は、海外サーバー経由での返信となります。</a:t>
              </a:r>
              <a:endParaRPr lang="en-US" altLang="ja-JP" sz="1200" dirty="0" smtClean="0">
                <a:solidFill>
                  <a:schemeClr val="tx1"/>
                </a:solidFill>
                <a:latin typeface="メイリオ" panose="020B0604030504040204" pitchFamily="50" charset="-128"/>
                <a:ea typeface="メイリオ" panose="020B0604030504040204" pitchFamily="50" charset="-128"/>
              </a:endParaRPr>
            </a:p>
            <a:p>
              <a:r>
                <a:rPr lang="ja-JP" altLang="en-US" sz="1200" dirty="0" smtClean="0">
                  <a:solidFill>
                    <a:schemeClr val="tx1"/>
                  </a:solidFill>
                  <a:latin typeface="メイリオ" panose="020B0604030504040204" pitchFamily="50" charset="-128"/>
                  <a:ea typeface="メイリオ" panose="020B0604030504040204" pitchFamily="50" charset="-128"/>
                </a:rPr>
                <a:t>　利用端末の端末設定・キャリア設定で拒否している場合は、ご利用できません。</a:t>
              </a:r>
              <a:endParaRPr lang="en-US" altLang="ja-JP" sz="1200" dirty="0" smtClean="0">
                <a:solidFill>
                  <a:schemeClr val="tx1"/>
                </a:solidFill>
                <a:latin typeface="メイリオ" panose="020B0604030504040204" pitchFamily="50" charset="-128"/>
                <a:ea typeface="メイリオ" panose="020B0604030504040204" pitchFamily="50" charset="-128"/>
              </a:endParaRPr>
            </a:p>
            <a:p>
              <a:r>
                <a:rPr lang="ja-JP" altLang="en-US" sz="1200" dirty="0">
                  <a:solidFill>
                    <a:schemeClr val="tx1"/>
                  </a:solidFill>
                </a:rPr>
                <a:t>　</a:t>
              </a:r>
              <a:endParaRPr lang="en-US" altLang="ja-JP" sz="1200" dirty="0" smtClean="0">
                <a:solidFill>
                  <a:schemeClr val="tx1"/>
                </a:solidFill>
              </a:endParaRPr>
            </a:p>
          </p:txBody>
        </p:sp>
      </p:grpSp>
      <p:sp>
        <p:nvSpPr>
          <p:cNvPr id="64" name="テキスト ボックス 63"/>
          <p:cNvSpPr txBox="1"/>
          <p:nvPr/>
        </p:nvSpPr>
        <p:spPr>
          <a:xfrm>
            <a:off x="4666397" y="6557952"/>
            <a:ext cx="573206" cy="369332"/>
          </a:xfrm>
          <a:prstGeom prst="rect">
            <a:avLst/>
          </a:prstGeom>
          <a:noFill/>
        </p:spPr>
        <p:txBody>
          <a:bodyPr wrap="square" rtlCol="0">
            <a:spAutoFit/>
          </a:bodyPr>
          <a:lstStyle/>
          <a:p>
            <a:pPr algn="ctr"/>
            <a:r>
              <a:rPr kumimoji="1" lang="ja-JP" altLang="en-US" b="1" dirty="0" smtClean="0">
                <a:latin typeface="メイリオ" panose="020B0604030504040204" pitchFamily="50" charset="-128"/>
                <a:ea typeface="メイリオ" panose="020B0604030504040204" pitchFamily="50" charset="-128"/>
              </a:rPr>
              <a:t>８</a:t>
            </a:r>
            <a:endParaRPr kumimoji="1" lang="ja-JP" altLang="en-US" b="1" dirty="0">
              <a:latin typeface="メイリオ" panose="020B0604030504040204" pitchFamily="50" charset="-128"/>
              <a:ea typeface="メイリオ" panose="020B0604030504040204" pitchFamily="50" charset="-128"/>
            </a:endParaRPr>
          </a:p>
        </p:txBody>
      </p:sp>
      <p:grpSp>
        <p:nvGrpSpPr>
          <p:cNvPr id="65" name="グループ化 64"/>
          <p:cNvGrpSpPr/>
          <p:nvPr/>
        </p:nvGrpSpPr>
        <p:grpSpPr>
          <a:xfrm>
            <a:off x="6114599" y="1239353"/>
            <a:ext cx="3428615" cy="467275"/>
            <a:chOff x="6201909" y="1225158"/>
            <a:chExt cx="3428615" cy="467275"/>
          </a:xfrm>
        </p:grpSpPr>
        <p:sp>
          <p:nvSpPr>
            <p:cNvPr id="66" name="テキスト ボックス 65"/>
            <p:cNvSpPr txBox="1"/>
            <p:nvPr/>
          </p:nvSpPr>
          <p:spPr>
            <a:xfrm>
              <a:off x="6201909" y="1242383"/>
              <a:ext cx="727868" cy="338554"/>
            </a:xfrm>
            <a:prstGeom prst="rect">
              <a:avLst/>
            </a:prstGeom>
            <a:noFill/>
          </p:spPr>
          <p:txBody>
            <a:bodyPr wrap="square" rtlCol="0">
              <a:spAutoFit/>
            </a:bodyPr>
            <a:lstStyle/>
            <a:p>
              <a:r>
                <a:rPr kumimoji="1" lang="ja-JP" altLang="en-US" sz="800" dirty="0" smtClean="0">
                  <a:latin typeface="メイリオ" panose="020B0604030504040204" pitchFamily="50" charset="-128"/>
                  <a:ea typeface="メイリオ" panose="020B0604030504040204" pitchFamily="50" charset="-128"/>
                </a:rPr>
                <a:t>申請フォームについて</a:t>
              </a:r>
              <a:endParaRPr kumimoji="1" lang="ja-JP" altLang="en-US" sz="800" dirty="0">
                <a:latin typeface="メイリオ" panose="020B0604030504040204" pitchFamily="50" charset="-128"/>
                <a:ea typeface="メイリオ" panose="020B0604030504040204" pitchFamily="50" charset="-128"/>
              </a:endParaRPr>
            </a:p>
          </p:txBody>
        </p:sp>
        <p:sp>
          <p:nvSpPr>
            <p:cNvPr id="72" name="テキスト ボックス 71"/>
            <p:cNvSpPr txBox="1"/>
            <p:nvPr/>
          </p:nvSpPr>
          <p:spPr>
            <a:xfrm>
              <a:off x="6927828" y="1230768"/>
              <a:ext cx="727868" cy="461665"/>
            </a:xfrm>
            <a:prstGeom prst="rect">
              <a:avLst/>
            </a:prstGeom>
            <a:noFill/>
          </p:spPr>
          <p:txBody>
            <a:bodyPr wrap="square" rtlCol="0">
              <a:spAutoFit/>
            </a:bodyPr>
            <a:lstStyle/>
            <a:p>
              <a:r>
                <a:rPr kumimoji="1" lang="ja-JP" altLang="en-US" sz="800" dirty="0" smtClean="0">
                  <a:latin typeface="メイリオ" panose="020B0604030504040204" pitchFamily="50" charset="-128"/>
                  <a:ea typeface="メイリオ" panose="020B0604030504040204" pitchFamily="50" charset="-128"/>
                </a:rPr>
                <a:t>ウォレットの追加とチャージ</a:t>
              </a:r>
              <a:endParaRPr kumimoji="1" lang="ja-JP" altLang="en-US" sz="800" dirty="0">
                <a:latin typeface="メイリオ" panose="020B0604030504040204" pitchFamily="50" charset="-128"/>
                <a:ea typeface="メイリオ" panose="020B0604030504040204" pitchFamily="50" charset="-128"/>
              </a:endParaRPr>
            </a:p>
          </p:txBody>
        </p:sp>
        <p:sp>
          <p:nvSpPr>
            <p:cNvPr id="73" name="テキスト ボックス 72"/>
            <p:cNvSpPr txBox="1"/>
            <p:nvPr/>
          </p:nvSpPr>
          <p:spPr>
            <a:xfrm>
              <a:off x="7536686" y="1225158"/>
              <a:ext cx="727868" cy="215444"/>
            </a:xfrm>
            <a:prstGeom prst="rect">
              <a:avLst/>
            </a:prstGeom>
            <a:noFill/>
          </p:spPr>
          <p:txBody>
            <a:bodyPr wrap="square" rtlCol="0">
              <a:spAutoFit/>
            </a:bodyPr>
            <a:lstStyle/>
            <a:p>
              <a:r>
                <a:rPr kumimoji="1" lang="ja-JP" altLang="en-US" sz="800" dirty="0" smtClean="0">
                  <a:latin typeface="メイリオ" panose="020B0604030504040204" pitchFamily="50" charset="-128"/>
                  <a:ea typeface="メイリオ" panose="020B0604030504040204" pitchFamily="50" charset="-128"/>
                </a:rPr>
                <a:t>決済の流れ</a:t>
              </a:r>
              <a:endParaRPr kumimoji="1" lang="ja-JP" altLang="en-US" sz="800" dirty="0">
                <a:latin typeface="メイリオ" panose="020B0604030504040204" pitchFamily="50" charset="-128"/>
                <a:ea typeface="メイリオ" panose="020B0604030504040204" pitchFamily="50" charset="-128"/>
              </a:endParaRPr>
            </a:p>
          </p:txBody>
        </p:sp>
        <p:sp>
          <p:nvSpPr>
            <p:cNvPr id="74" name="テキスト ボックス 73"/>
            <p:cNvSpPr txBox="1"/>
            <p:nvPr/>
          </p:nvSpPr>
          <p:spPr>
            <a:xfrm>
              <a:off x="8264554" y="1246157"/>
              <a:ext cx="727868" cy="215444"/>
            </a:xfrm>
            <a:prstGeom prst="rect">
              <a:avLst/>
            </a:prstGeom>
            <a:noFill/>
          </p:spPr>
          <p:txBody>
            <a:bodyPr wrap="square" rtlCol="0">
              <a:spAutoFit/>
            </a:bodyPr>
            <a:lstStyle/>
            <a:p>
              <a:r>
                <a:rPr kumimoji="1" lang="ja-JP" altLang="en-US" sz="800" dirty="0" smtClean="0">
                  <a:latin typeface="メイリオ" panose="020B0604030504040204" pitchFamily="50" charset="-128"/>
                  <a:ea typeface="メイリオ" panose="020B0604030504040204" pitchFamily="50" charset="-128"/>
                </a:rPr>
                <a:t>報告事務</a:t>
              </a:r>
              <a:endParaRPr kumimoji="1" lang="ja-JP" altLang="en-US" sz="800" dirty="0">
                <a:latin typeface="メイリオ" panose="020B0604030504040204" pitchFamily="50" charset="-128"/>
                <a:ea typeface="メイリオ" panose="020B0604030504040204" pitchFamily="50" charset="-128"/>
              </a:endParaRPr>
            </a:p>
          </p:txBody>
        </p:sp>
        <p:sp>
          <p:nvSpPr>
            <p:cNvPr id="75" name="テキスト ボックス 74"/>
            <p:cNvSpPr txBox="1"/>
            <p:nvPr/>
          </p:nvSpPr>
          <p:spPr>
            <a:xfrm>
              <a:off x="8902656" y="1255756"/>
              <a:ext cx="727868" cy="215444"/>
            </a:xfrm>
            <a:prstGeom prst="rect">
              <a:avLst/>
            </a:prstGeom>
            <a:noFill/>
          </p:spPr>
          <p:txBody>
            <a:bodyPr wrap="square" rtlCol="0">
              <a:spAutoFit/>
            </a:bodyPr>
            <a:lstStyle/>
            <a:p>
              <a:r>
                <a:rPr kumimoji="1" lang="ja-JP" altLang="en-US" sz="800" dirty="0" smtClean="0">
                  <a:latin typeface="メイリオ" panose="020B0604030504040204" pitchFamily="50" charset="-128"/>
                  <a:ea typeface="メイリオ" panose="020B0604030504040204" pitchFamily="50" charset="-128"/>
                </a:rPr>
                <a:t>留意事項</a:t>
              </a:r>
              <a:endParaRPr kumimoji="1" lang="ja-JP" altLang="en-US" sz="800" dirty="0">
                <a:latin typeface="メイリオ" panose="020B0604030504040204" pitchFamily="50" charset="-128"/>
                <a:ea typeface="メイリオ" panose="020B0604030504040204" pitchFamily="50" charset="-128"/>
              </a:endParaRPr>
            </a:p>
          </p:txBody>
        </p:sp>
      </p:grpSp>
      <p:sp>
        <p:nvSpPr>
          <p:cNvPr id="76" name="テキスト ボックス 75"/>
          <p:cNvSpPr txBox="1"/>
          <p:nvPr/>
        </p:nvSpPr>
        <p:spPr>
          <a:xfrm>
            <a:off x="6979692" y="154825"/>
            <a:ext cx="2483893" cy="369332"/>
          </a:xfrm>
          <a:prstGeom prst="rect">
            <a:avLst/>
          </a:prstGeom>
          <a:noFill/>
        </p:spPr>
        <p:txBody>
          <a:bodyPr wrap="square" rtlCol="0">
            <a:spAutoFit/>
          </a:bodyPr>
          <a:lstStyle/>
          <a:p>
            <a:r>
              <a:rPr kumimoji="1" lang="ja-JP" altLang="en-US" i="1" dirty="0" smtClean="0">
                <a:solidFill>
                  <a:srgbClr val="9C0202"/>
                </a:solidFill>
                <a:latin typeface="ARマーカー体E" panose="040B0909000000000000" pitchFamily="49" charset="-128"/>
                <a:ea typeface="ARマーカー体E" panose="040B0909000000000000" pitchFamily="49" charset="-128"/>
              </a:rPr>
              <a:t>～</a:t>
            </a:r>
            <a:r>
              <a:rPr kumimoji="1" lang="en-US" altLang="ja-JP" i="1" dirty="0" smtClean="0">
                <a:solidFill>
                  <a:srgbClr val="9C0202"/>
                </a:solidFill>
                <a:latin typeface="ARマーカー体E" panose="040B0909000000000000" pitchFamily="49" charset="-128"/>
                <a:ea typeface="ARマーカー体E" panose="040B0909000000000000" pitchFamily="49" charset="-128"/>
              </a:rPr>
              <a:t>【</a:t>
            </a:r>
            <a:r>
              <a:rPr kumimoji="1" lang="ja-JP" altLang="en-US" i="1" dirty="0" smtClean="0">
                <a:solidFill>
                  <a:srgbClr val="9C0202"/>
                </a:solidFill>
                <a:latin typeface="ARマーカー体E" panose="040B0909000000000000" pitchFamily="49" charset="-128"/>
                <a:ea typeface="ARマーカー体E" panose="040B0909000000000000" pitchFamily="49" charset="-128"/>
              </a:rPr>
              <a:t>新</a:t>
            </a:r>
            <a:r>
              <a:rPr kumimoji="1" lang="en-US" altLang="ja-JP" i="1" dirty="0" smtClean="0">
                <a:solidFill>
                  <a:srgbClr val="9C0202"/>
                </a:solidFill>
                <a:latin typeface="ARマーカー体E" panose="040B0909000000000000" pitchFamily="49" charset="-128"/>
                <a:ea typeface="ARマーカー体E" panose="040B0909000000000000" pitchFamily="49" charset="-128"/>
              </a:rPr>
              <a:t>】</a:t>
            </a:r>
            <a:r>
              <a:rPr kumimoji="1" lang="ja-JP" altLang="en-US" i="1" dirty="0" smtClean="0">
                <a:solidFill>
                  <a:srgbClr val="9C0202"/>
                </a:solidFill>
                <a:latin typeface="ARマーカー体E" panose="040B0909000000000000" pitchFamily="49" charset="-128"/>
                <a:ea typeface="ARマーカー体E" panose="040B0909000000000000" pitchFamily="49" charset="-128"/>
              </a:rPr>
              <a:t>対馬藩札～</a:t>
            </a:r>
            <a:endParaRPr kumimoji="1" lang="ja-JP" altLang="en-US" i="1" dirty="0">
              <a:solidFill>
                <a:srgbClr val="9C0202"/>
              </a:solidFill>
              <a:latin typeface="ARマーカー体E" panose="040B0909000000000000" pitchFamily="49" charset="-128"/>
              <a:ea typeface="ARマーカー体E" panose="040B0909000000000000" pitchFamily="49" charset="-128"/>
            </a:endParaRPr>
          </a:p>
        </p:txBody>
      </p:sp>
    </p:spTree>
    <p:extLst>
      <p:ext uri="{BB962C8B-B14F-4D97-AF65-F5344CB8AC3E}">
        <p14:creationId xmlns:p14="http://schemas.microsoft.com/office/powerpoint/2010/main" val="7022456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442414" y="125132"/>
            <a:ext cx="2934269" cy="523220"/>
          </a:xfrm>
          <a:prstGeom prst="rect">
            <a:avLst/>
          </a:prstGeom>
          <a:noFill/>
        </p:spPr>
        <p:txBody>
          <a:bodyPr wrap="square" rtlCol="0">
            <a:spAutoFit/>
          </a:bodyPr>
          <a:lstStyle/>
          <a:p>
            <a:r>
              <a:rPr kumimoji="1" lang="ja-JP" altLang="en-US" sz="28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その他</a:t>
            </a:r>
            <a:endParaRPr kumimoji="1" lang="ja-JP" altLang="en-US" sz="28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cxnSp>
        <p:nvCxnSpPr>
          <p:cNvPr id="20" name="直線コネクタ 19"/>
          <p:cNvCxnSpPr/>
          <p:nvPr/>
        </p:nvCxnSpPr>
        <p:spPr>
          <a:xfrm>
            <a:off x="442414" y="648352"/>
            <a:ext cx="9021171" cy="0"/>
          </a:xfrm>
          <a:prstGeom prst="line">
            <a:avLst/>
          </a:prstGeom>
          <a:ln w="57150">
            <a:solidFill>
              <a:srgbClr val="9C0202"/>
            </a:solidFill>
          </a:ln>
        </p:spPr>
        <p:style>
          <a:lnRef idx="1">
            <a:schemeClr val="accent1"/>
          </a:lnRef>
          <a:fillRef idx="0">
            <a:schemeClr val="accent1"/>
          </a:fillRef>
          <a:effectRef idx="0">
            <a:schemeClr val="accent1"/>
          </a:effectRef>
          <a:fontRef idx="minor">
            <a:schemeClr val="tx1"/>
          </a:fontRef>
        </p:style>
      </p:cxnSp>
      <p:sp>
        <p:nvSpPr>
          <p:cNvPr id="79" name="テキスト ボックス 78"/>
          <p:cNvSpPr txBox="1"/>
          <p:nvPr/>
        </p:nvSpPr>
        <p:spPr>
          <a:xfrm>
            <a:off x="493073" y="792115"/>
            <a:ext cx="3296738" cy="400110"/>
          </a:xfrm>
          <a:prstGeom prst="rect">
            <a:avLst/>
          </a:prstGeom>
          <a:noFill/>
        </p:spPr>
        <p:txBody>
          <a:bodyPr wrap="square" rtlCol="0" anchor="ctr">
            <a:spAutoFit/>
          </a:bodyPr>
          <a:lstStyle/>
          <a:p>
            <a:r>
              <a:rPr kumimoji="1" lang="ja-JP" altLang="en-US" sz="2000" b="1" dirty="0" smtClean="0">
                <a:latin typeface="メイリオ" panose="020B0604030504040204" pitchFamily="50" charset="-128"/>
                <a:ea typeface="メイリオ" panose="020B0604030504040204" pitchFamily="50" charset="-128"/>
              </a:rPr>
              <a:t>第</a:t>
            </a:r>
            <a:r>
              <a:rPr kumimoji="1" lang="en-US" altLang="ja-JP" sz="2000" b="1" dirty="0" smtClean="0">
                <a:latin typeface="メイリオ" panose="020B0604030504040204" pitchFamily="50" charset="-128"/>
                <a:ea typeface="メイリオ" panose="020B0604030504040204" pitchFamily="50" charset="-128"/>
              </a:rPr>
              <a:t>4</a:t>
            </a:r>
            <a:r>
              <a:rPr kumimoji="1" lang="ja-JP" altLang="en-US" sz="2000" b="1" dirty="0" smtClean="0">
                <a:latin typeface="メイリオ" panose="020B0604030504040204" pitchFamily="50" charset="-128"/>
                <a:ea typeface="メイリオ" panose="020B0604030504040204" pitchFamily="50" charset="-128"/>
              </a:rPr>
              <a:t>期を迎えるにあたって</a:t>
            </a:r>
            <a:endParaRPr kumimoji="1" lang="en-US" altLang="ja-JP" sz="2000" b="1" dirty="0" smtClean="0">
              <a:latin typeface="メイリオ" panose="020B0604030504040204" pitchFamily="50" charset="-128"/>
              <a:ea typeface="メイリオ" panose="020B0604030504040204" pitchFamily="50" charset="-128"/>
            </a:endParaRPr>
          </a:p>
        </p:txBody>
      </p:sp>
      <p:cxnSp>
        <p:nvCxnSpPr>
          <p:cNvPr id="27" name="直線コネクタ 26"/>
          <p:cNvCxnSpPr/>
          <p:nvPr/>
        </p:nvCxnSpPr>
        <p:spPr>
          <a:xfrm flipH="1" flipV="1">
            <a:off x="517594" y="6499510"/>
            <a:ext cx="8944128" cy="17200"/>
          </a:xfrm>
          <a:prstGeom prst="line">
            <a:avLst/>
          </a:prstGeom>
          <a:ln>
            <a:solidFill>
              <a:srgbClr val="9C0202"/>
            </a:solidFill>
          </a:ln>
        </p:spPr>
        <p:style>
          <a:lnRef idx="1">
            <a:schemeClr val="accent1"/>
          </a:lnRef>
          <a:fillRef idx="0">
            <a:schemeClr val="accent1"/>
          </a:fillRef>
          <a:effectRef idx="0">
            <a:schemeClr val="accent1"/>
          </a:effectRef>
          <a:fontRef idx="minor">
            <a:schemeClr val="tx1"/>
          </a:fontRef>
        </p:style>
      </p:cxnSp>
      <p:sp>
        <p:nvSpPr>
          <p:cNvPr id="194" name="テキスト ボックス 193"/>
          <p:cNvSpPr txBox="1"/>
          <p:nvPr/>
        </p:nvSpPr>
        <p:spPr>
          <a:xfrm>
            <a:off x="1244651" y="5714194"/>
            <a:ext cx="167430" cy="45719"/>
          </a:xfrm>
          <a:prstGeom prst="rect">
            <a:avLst/>
          </a:prstGeom>
          <a:solidFill>
            <a:schemeClr val="bg1">
              <a:lumMod val="95000"/>
            </a:schemeClr>
          </a:solidFill>
        </p:spPr>
        <p:txBody>
          <a:bodyPr wrap="square" rtlCol="0">
            <a:spAutoFit/>
          </a:bodyPr>
          <a:lstStyle/>
          <a:p>
            <a:endParaRPr kumimoji="1" lang="ja-JP" altLang="en-US" sz="100" dirty="0">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1328366" y="1159970"/>
            <a:ext cx="7568546" cy="338554"/>
          </a:xfrm>
          <a:prstGeom prst="rect">
            <a:avLst/>
          </a:prstGeom>
          <a:solidFill>
            <a:srgbClr val="9C0202"/>
          </a:solidFill>
          <a:ln>
            <a:solidFill>
              <a:srgbClr val="9C0202"/>
            </a:solidFill>
          </a:ln>
        </p:spPr>
        <p:txBody>
          <a:bodyPr wrap="square" rtlCol="0" anchor="ctr">
            <a:spAutoFit/>
          </a:bodyPr>
          <a:lstStyle/>
          <a:p>
            <a:pPr algn="ctr"/>
            <a:r>
              <a:rPr kumimoji="1" lang="ja-JP" altLang="en-US" sz="1600" b="1" dirty="0" smtClean="0">
                <a:solidFill>
                  <a:schemeClr val="bg1"/>
                </a:solidFill>
                <a:latin typeface="メイリオ" panose="020B0604030504040204" pitchFamily="50" charset="-128"/>
                <a:ea typeface="メイリオ" panose="020B0604030504040204" pitchFamily="50" charset="-128"/>
              </a:rPr>
              <a:t>～運用にあたって注意していただきたいこと～</a:t>
            </a:r>
            <a:endParaRPr kumimoji="1" lang="ja-JP" altLang="en-US" sz="1600" b="1" dirty="0">
              <a:solidFill>
                <a:schemeClr val="bg1"/>
              </a:solidFill>
              <a:latin typeface="メイリオ" panose="020B0604030504040204" pitchFamily="50" charset="-128"/>
              <a:ea typeface="メイリオ" panose="020B0604030504040204" pitchFamily="50" charset="-128"/>
            </a:endParaRPr>
          </a:p>
        </p:txBody>
      </p:sp>
      <p:grpSp>
        <p:nvGrpSpPr>
          <p:cNvPr id="2" name="グループ化 1"/>
          <p:cNvGrpSpPr/>
          <p:nvPr/>
        </p:nvGrpSpPr>
        <p:grpSpPr>
          <a:xfrm>
            <a:off x="440550" y="1322016"/>
            <a:ext cx="9021177" cy="5194694"/>
            <a:chOff x="442413" y="1912031"/>
            <a:chExt cx="9021177" cy="5194694"/>
          </a:xfrm>
        </p:grpSpPr>
        <p:grpSp>
          <p:nvGrpSpPr>
            <p:cNvPr id="35" name="グループ化 34"/>
            <p:cNvGrpSpPr/>
            <p:nvPr/>
          </p:nvGrpSpPr>
          <p:grpSpPr>
            <a:xfrm>
              <a:off x="442413" y="1912031"/>
              <a:ext cx="1033472" cy="537584"/>
              <a:chOff x="793293" y="1895745"/>
              <a:chExt cx="1033472" cy="537584"/>
            </a:xfrm>
          </p:grpSpPr>
          <p:sp>
            <p:nvSpPr>
              <p:cNvPr id="125" name="二等辺三角形 124"/>
              <p:cNvSpPr/>
              <p:nvPr/>
            </p:nvSpPr>
            <p:spPr>
              <a:xfrm rot="5400000">
                <a:off x="1066567" y="1673131"/>
                <a:ext cx="537584" cy="982812"/>
              </a:xfrm>
              <a:prstGeom prst="triangle">
                <a:avLst>
                  <a:gd name="adj" fmla="val 55187"/>
                </a:avLst>
              </a:prstGeom>
              <a:solidFill>
                <a:srgbClr val="9C0202"/>
              </a:solidFill>
              <a:ln w="38100">
                <a:solidFill>
                  <a:srgbClr val="9C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793293" y="2030668"/>
                <a:ext cx="802237" cy="338554"/>
              </a:xfrm>
              <a:prstGeom prst="rect">
                <a:avLst/>
              </a:prstGeom>
              <a:noFill/>
            </p:spPr>
            <p:txBody>
              <a:bodyPr wrap="square" rtlCol="0">
                <a:spAutoFit/>
              </a:bodyPr>
              <a:lstStyle/>
              <a:p>
                <a:pPr algn="ctr"/>
                <a:r>
                  <a:rPr kumimoji="1" lang="ja-JP" altLang="en-US" sz="16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重要</a:t>
                </a:r>
                <a:endParaRPr kumimoji="1" lang="ja-JP" altLang="en-US" sz="16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grpSp>
        <p:cxnSp>
          <p:nvCxnSpPr>
            <p:cNvPr id="23" name="直線コネクタ 22"/>
            <p:cNvCxnSpPr>
              <a:stCxn id="125" idx="0"/>
            </p:cNvCxnSpPr>
            <p:nvPr/>
          </p:nvCxnSpPr>
          <p:spPr>
            <a:xfrm flipV="1">
              <a:off x="1475885" y="2193564"/>
              <a:ext cx="7987700" cy="15143"/>
            </a:xfrm>
            <a:prstGeom prst="line">
              <a:avLst/>
            </a:prstGeom>
            <a:ln>
              <a:solidFill>
                <a:srgbClr val="9C0202"/>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flipH="1">
              <a:off x="9463585" y="2193564"/>
              <a:ext cx="5" cy="4913161"/>
            </a:xfrm>
            <a:prstGeom prst="line">
              <a:avLst/>
            </a:prstGeom>
            <a:ln>
              <a:solidFill>
                <a:srgbClr val="9C0202"/>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a:endCxn id="125" idx="4"/>
            </p:cNvCxnSpPr>
            <p:nvPr/>
          </p:nvCxnSpPr>
          <p:spPr>
            <a:xfrm flipV="1">
              <a:off x="493073" y="2449615"/>
              <a:ext cx="0" cy="4657110"/>
            </a:xfrm>
            <a:prstGeom prst="line">
              <a:avLst/>
            </a:prstGeom>
            <a:ln>
              <a:solidFill>
                <a:srgbClr val="9C0202"/>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744852" y="2589306"/>
              <a:ext cx="8673590" cy="2585323"/>
            </a:xfrm>
            <a:prstGeom prst="rect">
              <a:avLst/>
            </a:prstGeom>
            <a:noFill/>
          </p:spPr>
          <p:txBody>
            <a:bodyPr wrap="square" rtlCol="0">
              <a:spAutoFit/>
            </a:bodyPr>
            <a:lstStyle/>
            <a:p>
              <a:r>
                <a:rPr kumimoji="1" lang="en-US" altLang="ja-JP" dirty="0" smtClean="0"/>
                <a:t>〈</a:t>
              </a:r>
              <a:r>
                <a:rPr kumimoji="1" lang="ja-JP" altLang="en-US" dirty="0" smtClean="0"/>
                <a:t>制度</a:t>
              </a:r>
              <a:r>
                <a:rPr kumimoji="1" lang="en-US" altLang="ja-JP" dirty="0" smtClean="0"/>
                <a:t>〉</a:t>
              </a:r>
            </a:p>
            <a:p>
              <a:r>
                <a:rPr kumimoji="1" lang="ja-JP" altLang="en-US" dirty="0" smtClean="0"/>
                <a:t>①対象者：長崎県民限定→全国</a:t>
              </a:r>
              <a:endParaRPr kumimoji="1" lang="en-US" altLang="ja-JP" dirty="0" smtClean="0"/>
            </a:p>
            <a:p>
              <a:r>
                <a:rPr kumimoji="1" lang="ja-JP" altLang="en-US" dirty="0" smtClean="0"/>
                <a:t>②泊　数：最大</a:t>
              </a:r>
              <a:r>
                <a:rPr kumimoji="1" lang="en-US" altLang="ja-JP" dirty="0" smtClean="0"/>
                <a:t>3</a:t>
              </a:r>
              <a:r>
                <a:rPr kumimoji="1" lang="ja-JP" altLang="en-US" dirty="0" smtClean="0"/>
                <a:t>泊→</a:t>
              </a:r>
              <a:r>
                <a:rPr kumimoji="1" lang="en-US" altLang="ja-JP" dirty="0" smtClean="0"/>
                <a:t>1</a:t>
              </a:r>
              <a:r>
                <a:rPr kumimoji="1" lang="ja-JP" altLang="en-US" dirty="0" smtClean="0"/>
                <a:t>泊</a:t>
              </a:r>
              <a:endParaRPr kumimoji="1" lang="en-US" altLang="ja-JP" dirty="0" smtClean="0"/>
            </a:p>
            <a:p>
              <a:endParaRPr kumimoji="1" lang="en-US" altLang="ja-JP" dirty="0" smtClean="0"/>
            </a:p>
            <a:p>
              <a:r>
                <a:rPr kumimoji="1" lang="en-US" altLang="ja-JP" dirty="0" smtClean="0"/>
                <a:t>〈</a:t>
              </a:r>
              <a:r>
                <a:rPr kumimoji="1" lang="ja-JP" altLang="en-US" dirty="0" smtClean="0"/>
                <a:t>手続き</a:t>
              </a:r>
              <a:r>
                <a:rPr kumimoji="1" lang="en-US" altLang="ja-JP" dirty="0" smtClean="0"/>
                <a:t>〉</a:t>
              </a:r>
            </a:p>
            <a:p>
              <a:r>
                <a:rPr kumimoji="1" lang="ja-JP" altLang="en-US" dirty="0" smtClean="0"/>
                <a:t>①申請フォーム　　　：　</a:t>
              </a:r>
              <a:endParaRPr kumimoji="1" lang="en-US" altLang="ja-JP" dirty="0" smtClean="0"/>
            </a:p>
            <a:p>
              <a:r>
                <a:rPr kumimoji="1" lang="ja-JP" altLang="en-US" dirty="0" smtClean="0"/>
                <a:t>②チャージ用ＱＲ　　：</a:t>
              </a:r>
              <a:endParaRPr kumimoji="1" lang="en-US" altLang="ja-JP" dirty="0" smtClean="0"/>
            </a:p>
            <a:p>
              <a:r>
                <a:rPr kumimoji="1" lang="ja-JP" altLang="en-US" dirty="0" smtClean="0"/>
                <a:t>③ポケペイウォレット：</a:t>
              </a:r>
              <a:endParaRPr kumimoji="1" lang="en-US" altLang="ja-JP" dirty="0" smtClean="0"/>
            </a:p>
            <a:p>
              <a:r>
                <a:rPr kumimoji="1" lang="ja-JP" altLang="en-US" dirty="0" smtClean="0"/>
                <a:t>④支払用ＱＲ　　　　：</a:t>
              </a:r>
              <a:endParaRPr kumimoji="1" lang="ja-JP" altLang="en-US" dirty="0"/>
            </a:p>
          </p:txBody>
        </p:sp>
      </p:grpSp>
      <p:sp>
        <p:nvSpPr>
          <p:cNvPr id="8" name="テキスト ボックス 7"/>
          <p:cNvSpPr txBox="1"/>
          <p:nvPr/>
        </p:nvSpPr>
        <p:spPr>
          <a:xfrm>
            <a:off x="1632637" y="1744389"/>
            <a:ext cx="2263266" cy="400110"/>
          </a:xfrm>
          <a:prstGeom prst="rect">
            <a:avLst/>
          </a:prstGeom>
          <a:noFill/>
        </p:spPr>
        <p:txBody>
          <a:bodyPr wrap="square" rtlCol="0">
            <a:spAutoFit/>
          </a:bodyPr>
          <a:lstStyle/>
          <a:p>
            <a:pPr algn="ctr"/>
            <a:r>
              <a:rPr kumimoji="1" lang="ja-JP" altLang="en-US" sz="2000" b="1" dirty="0" smtClean="0">
                <a:latin typeface="メイリオ" panose="020B0604030504040204" pitchFamily="50" charset="-128"/>
                <a:ea typeface="メイリオ" panose="020B0604030504040204" pitchFamily="50" charset="-128"/>
              </a:rPr>
              <a:t>変更点のまとめ</a:t>
            </a:r>
          </a:p>
        </p:txBody>
      </p:sp>
      <p:sp>
        <p:nvSpPr>
          <p:cNvPr id="43" name="テキスト ボックス 42"/>
          <p:cNvSpPr txBox="1"/>
          <p:nvPr/>
        </p:nvSpPr>
        <p:spPr>
          <a:xfrm>
            <a:off x="4666397" y="6557952"/>
            <a:ext cx="573206" cy="369332"/>
          </a:xfrm>
          <a:prstGeom prst="rect">
            <a:avLst/>
          </a:prstGeom>
          <a:noFill/>
        </p:spPr>
        <p:txBody>
          <a:bodyPr wrap="square" rtlCol="0">
            <a:spAutoFit/>
          </a:bodyPr>
          <a:lstStyle/>
          <a:p>
            <a:pPr algn="ctr"/>
            <a:r>
              <a:rPr kumimoji="1" lang="ja-JP" altLang="en-US" b="1" dirty="0" smtClean="0">
                <a:latin typeface="メイリオ" panose="020B0604030504040204" pitchFamily="50" charset="-128"/>
                <a:ea typeface="メイリオ" panose="020B0604030504040204" pitchFamily="50" charset="-128"/>
              </a:rPr>
              <a:t>９</a:t>
            </a:r>
            <a:endParaRPr kumimoji="1" lang="ja-JP" altLang="en-US" b="1" dirty="0">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4404325" y="3900427"/>
            <a:ext cx="3452884" cy="369332"/>
          </a:xfrm>
          <a:prstGeom prst="rect">
            <a:avLst/>
          </a:prstGeom>
          <a:noFill/>
        </p:spPr>
        <p:txBody>
          <a:bodyPr wrap="square" rtlCol="0">
            <a:spAutoFit/>
          </a:bodyPr>
          <a:lstStyle/>
          <a:p>
            <a:r>
              <a:rPr lang="ja-JP" altLang="en-US" u="sng" dirty="0" smtClean="0"/>
              <a:t>すべて</a:t>
            </a:r>
            <a:r>
              <a:rPr lang="en-US" altLang="ja-JP" u="sng" dirty="0" smtClean="0"/>
              <a:t>【</a:t>
            </a:r>
            <a:r>
              <a:rPr lang="ja-JP" altLang="en-US" u="sng" dirty="0" smtClean="0"/>
              <a:t>新</a:t>
            </a:r>
            <a:r>
              <a:rPr lang="en-US" altLang="ja-JP" u="sng" dirty="0" smtClean="0"/>
              <a:t>】</a:t>
            </a:r>
            <a:r>
              <a:rPr lang="ja-JP" altLang="en-US" u="sng" dirty="0" smtClean="0"/>
              <a:t>対馬藩札用</a:t>
            </a:r>
            <a:r>
              <a:rPr lang="ja-JP" altLang="en-US" u="sng" dirty="0"/>
              <a:t>を使用</a:t>
            </a:r>
            <a:endParaRPr lang="en-US" altLang="ja-JP" u="sng" dirty="0"/>
          </a:p>
        </p:txBody>
      </p:sp>
      <p:sp>
        <p:nvSpPr>
          <p:cNvPr id="16" name="右矢印 15"/>
          <p:cNvSpPr/>
          <p:nvPr/>
        </p:nvSpPr>
        <p:spPr>
          <a:xfrm>
            <a:off x="3755444" y="3915677"/>
            <a:ext cx="280917" cy="2868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p:cNvSpPr txBox="1"/>
          <p:nvPr/>
        </p:nvSpPr>
        <p:spPr>
          <a:xfrm>
            <a:off x="6977834" y="194055"/>
            <a:ext cx="2483893" cy="369332"/>
          </a:xfrm>
          <a:prstGeom prst="rect">
            <a:avLst/>
          </a:prstGeom>
          <a:noFill/>
        </p:spPr>
        <p:txBody>
          <a:bodyPr wrap="square" rtlCol="0">
            <a:spAutoFit/>
          </a:bodyPr>
          <a:lstStyle/>
          <a:p>
            <a:r>
              <a:rPr kumimoji="1" lang="ja-JP" altLang="en-US" i="1" dirty="0" smtClean="0">
                <a:solidFill>
                  <a:srgbClr val="9C0202"/>
                </a:solidFill>
                <a:latin typeface="ARマーカー体E" panose="040B0909000000000000" pitchFamily="49" charset="-128"/>
                <a:ea typeface="ARマーカー体E" panose="040B0909000000000000" pitchFamily="49" charset="-128"/>
              </a:rPr>
              <a:t>～</a:t>
            </a:r>
            <a:r>
              <a:rPr kumimoji="1" lang="en-US" altLang="ja-JP" i="1" dirty="0" smtClean="0">
                <a:solidFill>
                  <a:srgbClr val="9C0202"/>
                </a:solidFill>
                <a:latin typeface="ARマーカー体E" panose="040B0909000000000000" pitchFamily="49" charset="-128"/>
                <a:ea typeface="ARマーカー体E" panose="040B0909000000000000" pitchFamily="49" charset="-128"/>
              </a:rPr>
              <a:t>【</a:t>
            </a:r>
            <a:r>
              <a:rPr kumimoji="1" lang="ja-JP" altLang="en-US" i="1" dirty="0" smtClean="0">
                <a:solidFill>
                  <a:srgbClr val="9C0202"/>
                </a:solidFill>
                <a:latin typeface="ARマーカー体E" panose="040B0909000000000000" pitchFamily="49" charset="-128"/>
                <a:ea typeface="ARマーカー体E" panose="040B0909000000000000" pitchFamily="49" charset="-128"/>
              </a:rPr>
              <a:t>新</a:t>
            </a:r>
            <a:r>
              <a:rPr kumimoji="1" lang="en-US" altLang="ja-JP" i="1" dirty="0" smtClean="0">
                <a:solidFill>
                  <a:srgbClr val="9C0202"/>
                </a:solidFill>
                <a:latin typeface="ARマーカー体E" panose="040B0909000000000000" pitchFamily="49" charset="-128"/>
                <a:ea typeface="ARマーカー体E" panose="040B0909000000000000" pitchFamily="49" charset="-128"/>
              </a:rPr>
              <a:t>】</a:t>
            </a:r>
            <a:r>
              <a:rPr kumimoji="1" lang="ja-JP" altLang="en-US" i="1" dirty="0" smtClean="0">
                <a:solidFill>
                  <a:srgbClr val="9C0202"/>
                </a:solidFill>
                <a:latin typeface="ARマーカー体E" panose="040B0909000000000000" pitchFamily="49" charset="-128"/>
                <a:ea typeface="ARマーカー体E" panose="040B0909000000000000" pitchFamily="49" charset="-128"/>
              </a:rPr>
              <a:t>対馬藩札～</a:t>
            </a:r>
            <a:endParaRPr kumimoji="1" lang="ja-JP" altLang="en-US" i="1" dirty="0">
              <a:solidFill>
                <a:srgbClr val="9C0202"/>
              </a:solidFill>
              <a:latin typeface="ARマーカー体E" panose="040B0909000000000000" pitchFamily="49" charset="-128"/>
              <a:ea typeface="ARマーカー体E" panose="040B0909000000000000" pitchFamily="49" charset="-128"/>
            </a:endParaRPr>
          </a:p>
        </p:txBody>
      </p:sp>
      <p:sp>
        <p:nvSpPr>
          <p:cNvPr id="21" name="角丸四角形吹き出し 20"/>
          <p:cNvSpPr/>
          <p:nvPr/>
        </p:nvSpPr>
        <p:spPr>
          <a:xfrm>
            <a:off x="4390228" y="1751343"/>
            <a:ext cx="4902200" cy="1894182"/>
          </a:xfrm>
          <a:prstGeom prst="wedgeRoundRectCallout">
            <a:avLst>
              <a:gd name="adj1" fmla="val -38709"/>
              <a:gd name="adj2" fmla="val 60905"/>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dirty="0" smtClean="0">
                <a:solidFill>
                  <a:schemeClr val="tx1"/>
                </a:solidFill>
                <a:latin typeface="メイリオ" panose="020B0604030504040204" pitchFamily="50" charset="-128"/>
                <a:ea typeface="メイリオ" panose="020B0604030504040204" pitchFamily="50" charset="-128"/>
              </a:rPr>
              <a:t>すべての宿泊施設で、</a:t>
            </a:r>
            <a:r>
              <a:rPr kumimoji="1" lang="ja-JP" altLang="en-US" sz="1400" dirty="0" smtClean="0">
                <a:solidFill>
                  <a:srgbClr val="FF0000"/>
                </a:solidFill>
                <a:latin typeface="メイリオ" panose="020B0604030504040204" pitchFamily="50" charset="-128"/>
                <a:ea typeface="メイリオ" panose="020B0604030504040204" pitchFamily="50" charset="-128"/>
              </a:rPr>
              <a:t>共通のＱＲコード（チャージ用）</a:t>
            </a:r>
            <a:r>
              <a:rPr kumimoji="1" lang="ja-JP" altLang="en-US" sz="1400" dirty="0" smtClean="0">
                <a:solidFill>
                  <a:schemeClr val="tx1"/>
                </a:solidFill>
                <a:latin typeface="メイリオ" panose="020B0604030504040204" pitchFamily="50" charset="-128"/>
                <a:ea typeface="メイリオ" panose="020B0604030504040204" pitchFamily="50" charset="-128"/>
              </a:rPr>
              <a:t>を使用します。</a:t>
            </a:r>
            <a:endParaRPr kumimoji="1" lang="en-US" altLang="ja-JP" sz="1400" dirty="0" smtClean="0">
              <a:solidFill>
                <a:schemeClr val="tx1"/>
              </a:solidFill>
              <a:latin typeface="メイリオ" panose="020B0604030504040204" pitchFamily="50" charset="-128"/>
              <a:ea typeface="メイリオ" panose="020B0604030504040204" pitchFamily="50" charset="-128"/>
            </a:endParaRPr>
          </a:p>
          <a:p>
            <a:r>
              <a:rPr kumimoji="1" lang="ja-JP" altLang="en-US" sz="1400" dirty="0" smtClean="0">
                <a:solidFill>
                  <a:schemeClr val="tx1"/>
                </a:solidFill>
                <a:latin typeface="メイリオ" panose="020B0604030504040204" pitchFamily="50" charset="-128"/>
                <a:ea typeface="メイリオ" panose="020B0604030504040204" pitchFamily="50" charset="-128"/>
              </a:rPr>
              <a:t>これにより、</a:t>
            </a:r>
            <a:r>
              <a:rPr kumimoji="1" lang="ja-JP" altLang="en-US" sz="1400" b="1" u="sng" dirty="0" smtClean="0">
                <a:solidFill>
                  <a:srgbClr val="FF0000"/>
                </a:solidFill>
                <a:latin typeface="メイリオ" panose="020B0604030504040204" pitchFamily="50" charset="-128"/>
                <a:ea typeface="メイリオ" panose="020B0604030504040204" pitchFamily="50" charset="-128"/>
              </a:rPr>
              <a:t>利用者の</a:t>
            </a:r>
            <a:r>
              <a:rPr kumimoji="1" lang="en-US" altLang="ja-JP" sz="1400" b="1" u="sng" dirty="0" smtClean="0">
                <a:solidFill>
                  <a:srgbClr val="FF0000"/>
                </a:solidFill>
                <a:latin typeface="メイリオ" panose="020B0604030504040204" pitchFamily="50" charset="-128"/>
                <a:ea typeface="メイリオ" panose="020B0604030504040204" pitchFamily="50" charset="-128"/>
              </a:rPr>
              <a:t>1</a:t>
            </a:r>
            <a:r>
              <a:rPr kumimoji="1" lang="ja-JP" altLang="en-US" sz="1400" b="1" u="sng" dirty="0" smtClean="0">
                <a:solidFill>
                  <a:srgbClr val="FF0000"/>
                </a:solidFill>
                <a:latin typeface="メイリオ" panose="020B0604030504040204" pitchFamily="50" charset="-128"/>
                <a:ea typeface="メイリオ" panose="020B0604030504040204" pitchFamily="50" charset="-128"/>
              </a:rPr>
              <a:t>泊制限がシステム的</a:t>
            </a:r>
            <a:r>
              <a:rPr kumimoji="1" lang="ja-JP" altLang="en-US" sz="1400" dirty="0" smtClean="0">
                <a:solidFill>
                  <a:schemeClr val="tx1"/>
                </a:solidFill>
                <a:latin typeface="メイリオ" panose="020B0604030504040204" pitchFamily="50" charset="-128"/>
                <a:ea typeface="メイリオ" panose="020B0604030504040204" pitchFamily="50" charset="-128"/>
              </a:rPr>
              <a:t>に行えます。</a:t>
            </a:r>
            <a:endParaRPr kumimoji="1" lang="en-US" altLang="ja-JP" sz="1400" dirty="0" smtClean="0">
              <a:solidFill>
                <a:schemeClr val="tx1"/>
              </a:solidFill>
              <a:latin typeface="メイリオ" panose="020B0604030504040204" pitchFamily="50" charset="-128"/>
              <a:ea typeface="メイリオ" panose="020B0604030504040204" pitchFamily="50" charset="-128"/>
            </a:endParaRPr>
          </a:p>
          <a:p>
            <a:endParaRPr lang="en-US" altLang="ja-JP" sz="1400" dirty="0">
              <a:solidFill>
                <a:schemeClr val="tx1"/>
              </a:solidFill>
              <a:latin typeface="メイリオ" panose="020B0604030504040204" pitchFamily="50" charset="-128"/>
              <a:ea typeface="メイリオ" panose="020B0604030504040204" pitchFamily="50" charset="-128"/>
            </a:endParaRPr>
          </a:p>
          <a:p>
            <a:r>
              <a:rPr kumimoji="1" lang="ja-JP" altLang="en-US" sz="1400" dirty="0" smtClean="0">
                <a:solidFill>
                  <a:schemeClr val="tx1"/>
                </a:solidFill>
                <a:latin typeface="メイリオ" panose="020B0604030504040204" pitchFamily="50" charset="-128"/>
                <a:ea typeface="メイリオ" panose="020B0604030504040204" pitchFamily="50" charset="-128"/>
              </a:rPr>
              <a:t>しかし、ポケペイ上で</a:t>
            </a:r>
            <a:r>
              <a:rPr kumimoji="1" lang="ja-JP" altLang="en-US" sz="1400" dirty="0" smtClean="0">
                <a:solidFill>
                  <a:srgbClr val="FF0000"/>
                </a:solidFill>
                <a:latin typeface="メイリオ" panose="020B0604030504040204" pitchFamily="50" charset="-128"/>
                <a:ea typeface="メイリオ" panose="020B0604030504040204" pitchFamily="50" charset="-128"/>
              </a:rPr>
              <a:t>宿泊施設が誰にポイントを交付したかは確認が出来ません。</a:t>
            </a:r>
            <a:r>
              <a:rPr kumimoji="1" lang="ja-JP" altLang="en-US" sz="1400" dirty="0" smtClean="0">
                <a:solidFill>
                  <a:schemeClr val="tx1"/>
                </a:solidFill>
                <a:latin typeface="メイリオ" panose="020B0604030504040204" pitchFamily="50" charset="-128"/>
                <a:ea typeface="メイリオ" panose="020B0604030504040204" pitchFamily="50" charset="-128"/>
              </a:rPr>
              <a:t>そのため、毎週の定例報告とフォームの回答により利用客の確認を行っております。</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26" name="正方形/長方形 25"/>
          <p:cNvSpPr/>
          <p:nvPr/>
        </p:nvSpPr>
        <p:spPr>
          <a:xfrm>
            <a:off x="681077" y="4519014"/>
            <a:ext cx="1620957" cy="307777"/>
          </a:xfrm>
          <a:prstGeom prst="rect">
            <a:avLst/>
          </a:prstGeom>
          <a:noFill/>
        </p:spPr>
        <p:txBody>
          <a:bodyPr wrap="none" lIns="91440" tIns="45720" rIns="91440" bIns="45720">
            <a:spAutoFit/>
          </a:bodyPr>
          <a:lstStyle/>
          <a:p>
            <a:pPr algn="ctr"/>
            <a:r>
              <a:rPr lang="en-US" altLang="ja-JP" sz="1400" b="1" cap="none" spc="0" dirty="0" smtClean="0">
                <a:ln w="6600">
                  <a:solidFill>
                    <a:srgbClr val="9C0202"/>
                  </a:solidFill>
                  <a:prstDash val="solid"/>
                </a:ln>
                <a:solidFill>
                  <a:srgbClr val="FFFFFF"/>
                </a:solidFill>
                <a:effectLst>
                  <a:outerShdw dist="38100" dir="2700000" algn="tl" rotWithShape="0">
                    <a:schemeClr val="accent2"/>
                  </a:outerShdw>
                </a:effectLst>
                <a:latin typeface="メイリオ" panose="020B0604030504040204" pitchFamily="50" charset="-128"/>
                <a:ea typeface="メイリオ" panose="020B0604030504040204" pitchFamily="50" charset="-128"/>
              </a:rPr>
              <a:t>【</a:t>
            </a:r>
            <a:r>
              <a:rPr lang="ja-JP" altLang="en-US" sz="1400" b="1" cap="none" spc="0" dirty="0" smtClean="0">
                <a:ln w="6600">
                  <a:solidFill>
                    <a:srgbClr val="9C0202"/>
                  </a:solidFill>
                  <a:prstDash val="solid"/>
                </a:ln>
                <a:solidFill>
                  <a:srgbClr val="FFFFFF"/>
                </a:solidFill>
                <a:effectLst>
                  <a:outerShdw dist="38100" dir="2700000" algn="tl" rotWithShape="0">
                    <a:schemeClr val="accent2"/>
                  </a:outerShdw>
                </a:effectLst>
                <a:latin typeface="メイリオ" panose="020B0604030504040204" pitchFamily="50" charset="-128"/>
                <a:ea typeface="メイリオ" panose="020B0604030504040204" pitchFamily="50" charset="-128"/>
              </a:rPr>
              <a:t>よくある質問</a:t>
            </a:r>
            <a:r>
              <a:rPr lang="en-US" altLang="ja-JP" sz="1400" b="1" cap="none" spc="0" dirty="0" smtClean="0">
                <a:ln w="6600">
                  <a:solidFill>
                    <a:srgbClr val="9C0202"/>
                  </a:solidFill>
                  <a:prstDash val="solid"/>
                </a:ln>
                <a:solidFill>
                  <a:srgbClr val="FFFFFF"/>
                </a:solidFill>
                <a:effectLst>
                  <a:outerShdw dist="38100" dir="2700000" algn="tl" rotWithShape="0">
                    <a:schemeClr val="accent2"/>
                  </a:outerShdw>
                </a:effectLst>
                <a:latin typeface="メイリオ" panose="020B0604030504040204" pitchFamily="50" charset="-128"/>
                <a:ea typeface="メイリオ" panose="020B0604030504040204" pitchFamily="50" charset="-128"/>
              </a:rPr>
              <a:t>】</a:t>
            </a:r>
            <a:endParaRPr lang="ja-JP" altLang="en-US" sz="1400" b="1" cap="none" spc="0" dirty="0">
              <a:ln w="6600">
                <a:solidFill>
                  <a:srgbClr val="9C0202"/>
                </a:solidFill>
                <a:prstDash val="solid"/>
              </a:ln>
              <a:solidFill>
                <a:srgbClr val="FFFFFF"/>
              </a:solidFill>
              <a:effectLst>
                <a:outerShdw dist="38100" dir="2700000" algn="tl" rotWithShape="0">
                  <a:schemeClr val="accent2"/>
                </a:outerShdw>
              </a:effectLst>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1150256" y="4788946"/>
            <a:ext cx="8142172" cy="1661993"/>
          </a:xfrm>
          <a:prstGeom prst="rect">
            <a:avLst/>
          </a:prstGeom>
          <a:noFill/>
          <a:ln>
            <a:solidFill>
              <a:srgbClr val="9C0202"/>
            </a:solidFill>
          </a:ln>
        </p:spPr>
        <p:txBody>
          <a:bodyPr wrap="square" rtlCol="0">
            <a:spAutoFit/>
          </a:bodyPr>
          <a:lstStyle/>
          <a:p>
            <a:r>
              <a:rPr kumimoji="1" lang="ja-JP" altLang="en-US" b="1" u="sng" dirty="0" smtClean="0">
                <a:latin typeface="メイリオ" panose="020B0604030504040204" pitchFamily="50" charset="-128"/>
                <a:ea typeface="メイリオ" panose="020B0604030504040204" pitchFamily="50" charset="-128"/>
              </a:rPr>
              <a:t>団体客とは</a:t>
            </a:r>
            <a:r>
              <a:rPr kumimoji="1" lang="en-US" altLang="ja-JP" b="1" u="sng" dirty="0" smtClean="0">
                <a:latin typeface="メイリオ" panose="020B0604030504040204" pitchFamily="50" charset="-128"/>
                <a:ea typeface="メイリオ" panose="020B0604030504040204" pitchFamily="50" charset="-128"/>
              </a:rPr>
              <a:t>??</a:t>
            </a:r>
          </a:p>
          <a:p>
            <a:r>
              <a:rPr kumimoji="1" lang="ja-JP" altLang="en-US" dirty="0" smtClean="0">
                <a:latin typeface="メイリオ" panose="020B0604030504040204" pitchFamily="50" charset="-128"/>
                <a:ea typeface="メイリオ" panose="020B0604030504040204" pitchFamily="50" charset="-128"/>
              </a:rPr>
              <a:t>　</a:t>
            </a:r>
            <a:r>
              <a:rPr kumimoji="1" lang="en-US" altLang="ja-JP" dirty="0" smtClean="0">
                <a:latin typeface="メイリオ" panose="020B0604030504040204" pitchFamily="50" charset="-128"/>
                <a:ea typeface="メイリオ" panose="020B0604030504040204" pitchFamily="50" charset="-128"/>
              </a:rPr>
              <a:t>【</a:t>
            </a:r>
            <a:r>
              <a:rPr kumimoji="1" lang="ja-JP" altLang="en-US" dirty="0" smtClean="0">
                <a:latin typeface="メイリオ" panose="020B0604030504040204" pitchFamily="50" charset="-128"/>
                <a:ea typeface="メイリオ" panose="020B0604030504040204" pitchFamily="50" charset="-128"/>
              </a:rPr>
              <a:t>新</a:t>
            </a:r>
            <a:r>
              <a:rPr kumimoji="1" lang="en-US" altLang="ja-JP" dirty="0" smtClean="0">
                <a:latin typeface="メイリオ" panose="020B0604030504040204" pitchFamily="50" charset="-128"/>
                <a:ea typeface="メイリオ" panose="020B0604030504040204" pitchFamily="50" charset="-128"/>
              </a:rPr>
              <a:t>】</a:t>
            </a:r>
            <a:r>
              <a:rPr kumimoji="1" lang="ja-JP" altLang="en-US" dirty="0" smtClean="0">
                <a:latin typeface="メイリオ" panose="020B0604030504040204" pitchFamily="50" charset="-128"/>
                <a:ea typeface="メイリオ" panose="020B0604030504040204" pitchFamily="50" charset="-128"/>
              </a:rPr>
              <a:t>対馬</a:t>
            </a:r>
            <a:r>
              <a:rPr kumimoji="1" lang="ja-JP" altLang="en-US" dirty="0" smtClean="0">
                <a:latin typeface="メイリオ" panose="020B0604030504040204" pitchFamily="50" charset="-128"/>
                <a:ea typeface="メイリオ" panose="020B0604030504040204" pitchFamily="50" charset="-128"/>
              </a:rPr>
              <a:t>藩札における団体客とは、旅行商品を利用する方のうちエスコートプラン（添乗員付き）を利用される方とします。</a:t>
            </a:r>
            <a:endParaRPr kumimoji="1" lang="en-US" altLang="ja-JP" dirty="0" smtClean="0">
              <a:latin typeface="メイリオ" panose="020B0604030504040204" pitchFamily="50" charset="-128"/>
              <a:ea typeface="メイリオ" panose="020B0604030504040204" pitchFamily="50" charset="-128"/>
            </a:endParaRPr>
          </a:p>
          <a:p>
            <a:endParaRPr kumimoji="1" lang="en-US" altLang="ja-JP" sz="400" dirty="0" smtClean="0">
              <a:latin typeface="メイリオ" panose="020B0604030504040204" pitchFamily="50" charset="-128"/>
              <a:ea typeface="メイリオ" panose="020B0604030504040204" pitchFamily="50" charset="-128"/>
            </a:endParaRPr>
          </a:p>
          <a:p>
            <a:r>
              <a:rPr kumimoji="1" lang="ja-JP" altLang="en-US" sz="1400" dirty="0" smtClean="0">
                <a:latin typeface="メイリオ" panose="020B0604030504040204" pitchFamily="50" charset="-128"/>
                <a:ea typeface="メイリオ" panose="020B0604030504040204" pitchFamily="50" charset="-128"/>
              </a:rPr>
              <a:t>＊エスコートプラン：添乗員が同行となる旅行プラン</a:t>
            </a:r>
            <a:endParaRPr kumimoji="1" lang="en-US" altLang="ja-JP" sz="1400" dirty="0" smtClean="0">
              <a:latin typeface="メイリオ" panose="020B0604030504040204" pitchFamily="50" charset="-128"/>
              <a:ea typeface="メイリオ" panose="020B0604030504040204" pitchFamily="50" charset="-128"/>
            </a:endParaRPr>
          </a:p>
          <a:p>
            <a:endParaRPr lang="en-US" altLang="ja-JP" sz="900" dirty="0">
              <a:latin typeface="メイリオ" panose="020B0604030504040204" pitchFamily="50" charset="-128"/>
              <a:ea typeface="メイリオ" panose="020B0604030504040204" pitchFamily="50" charset="-128"/>
            </a:endParaRPr>
          </a:p>
          <a:p>
            <a:r>
              <a:rPr kumimoji="1" lang="ja-JP" altLang="en-US" dirty="0" smtClean="0">
                <a:latin typeface="メイリオ" panose="020B0604030504040204" pitchFamily="50" charset="-128"/>
                <a:ea typeface="メイリオ" panose="020B0604030504040204" pitchFamily="50" charset="-128"/>
              </a:rPr>
              <a:t>今期から</a:t>
            </a:r>
            <a:r>
              <a:rPr kumimoji="1" lang="ja-JP" altLang="en-US" b="1" u="sng" dirty="0" smtClean="0">
                <a:solidFill>
                  <a:srgbClr val="FF0000"/>
                </a:solidFill>
                <a:latin typeface="メイリオ" panose="020B0604030504040204" pitchFamily="50" charset="-128"/>
                <a:ea typeface="メイリオ" panose="020B0604030504040204" pitchFamily="50" charset="-128"/>
              </a:rPr>
              <a:t>団体客の利用を制限して</a:t>
            </a:r>
            <a:r>
              <a:rPr kumimoji="1" lang="ja-JP" altLang="en-US" dirty="0" smtClean="0">
                <a:latin typeface="メイリオ" panose="020B0604030504040204" pitchFamily="50" charset="-128"/>
                <a:ea typeface="メイリオ" panose="020B0604030504040204" pitchFamily="50" charset="-128"/>
              </a:rPr>
              <a:t>おりますので、取扱にご注意ください。</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448110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442414" y="125132"/>
            <a:ext cx="2934269" cy="523220"/>
          </a:xfrm>
          <a:prstGeom prst="rect">
            <a:avLst/>
          </a:prstGeom>
          <a:noFill/>
        </p:spPr>
        <p:txBody>
          <a:bodyPr wrap="square" rtlCol="0">
            <a:spAutoFit/>
          </a:bodyPr>
          <a:lstStyle/>
          <a:p>
            <a:r>
              <a:rPr kumimoji="1" lang="ja-JP" altLang="en-US" sz="28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その他</a:t>
            </a:r>
            <a:endParaRPr kumimoji="1" lang="ja-JP" altLang="en-US" sz="28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cxnSp>
        <p:nvCxnSpPr>
          <p:cNvPr id="20" name="直線コネクタ 19"/>
          <p:cNvCxnSpPr/>
          <p:nvPr/>
        </p:nvCxnSpPr>
        <p:spPr>
          <a:xfrm>
            <a:off x="442414" y="648352"/>
            <a:ext cx="9021171" cy="0"/>
          </a:xfrm>
          <a:prstGeom prst="line">
            <a:avLst/>
          </a:prstGeom>
          <a:ln w="57150">
            <a:solidFill>
              <a:srgbClr val="9C0202"/>
            </a:solidFill>
          </a:ln>
        </p:spPr>
        <p:style>
          <a:lnRef idx="1">
            <a:schemeClr val="accent1"/>
          </a:lnRef>
          <a:fillRef idx="0">
            <a:schemeClr val="accent1"/>
          </a:fillRef>
          <a:effectRef idx="0">
            <a:schemeClr val="accent1"/>
          </a:effectRef>
          <a:fontRef idx="minor">
            <a:schemeClr val="tx1"/>
          </a:fontRef>
        </p:style>
      </p:cxnSp>
      <p:sp>
        <p:nvSpPr>
          <p:cNvPr id="79" name="テキスト ボックス 78"/>
          <p:cNvSpPr txBox="1"/>
          <p:nvPr/>
        </p:nvSpPr>
        <p:spPr>
          <a:xfrm>
            <a:off x="493073" y="792115"/>
            <a:ext cx="3296738" cy="400110"/>
          </a:xfrm>
          <a:prstGeom prst="rect">
            <a:avLst/>
          </a:prstGeom>
          <a:noFill/>
        </p:spPr>
        <p:txBody>
          <a:bodyPr wrap="square" rtlCol="0" anchor="ctr">
            <a:spAutoFit/>
          </a:bodyPr>
          <a:lstStyle/>
          <a:p>
            <a:r>
              <a:rPr kumimoji="1" lang="ja-JP" altLang="en-US" sz="2000" b="1" dirty="0" smtClean="0">
                <a:latin typeface="メイリオ" panose="020B0604030504040204" pitchFamily="50" charset="-128"/>
                <a:ea typeface="メイリオ" panose="020B0604030504040204" pitchFamily="50" charset="-128"/>
              </a:rPr>
              <a:t>換金事務等について</a:t>
            </a:r>
            <a:endParaRPr kumimoji="1" lang="en-US" altLang="ja-JP" sz="2000" b="1" dirty="0" smtClean="0">
              <a:latin typeface="メイリオ" panose="020B0604030504040204" pitchFamily="50" charset="-128"/>
              <a:ea typeface="メイリオ" panose="020B0604030504040204" pitchFamily="50" charset="-128"/>
            </a:endParaRPr>
          </a:p>
        </p:txBody>
      </p:sp>
      <p:grpSp>
        <p:nvGrpSpPr>
          <p:cNvPr id="35" name="グループ化 34"/>
          <p:cNvGrpSpPr/>
          <p:nvPr/>
        </p:nvGrpSpPr>
        <p:grpSpPr>
          <a:xfrm>
            <a:off x="487558" y="1283336"/>
            <a:ext cx="1033472" cy="537584"/>
            <a:chOff x="793293" y="1895745"/>
            <a:chExt cx="1033472" cy="537584"/>
          </a:xfrm>
        </p:grpSpPr>
        <p:sp>
          <p:nvSpPr>
            <p:cNvPr id="125" name="二等辺三角形 124"/>
            <p:cNvSpPr/>
            <p:nvPr/>
          </p:nvSpPr>
          <p:spPr>
            <a:xfrm rot="5400000">
              <a:off x="1066567" y="1673131"/>
              <a:ext cx="537584" cy="982812"/>
            </a:xfrm>
            <a:prstGeom prst="triangle">
              <a:avLst>
                <a:gd name="adj" fmla="val 55187"/>
              </a:avLst>
            </a:prstGeom>
            <a:solidFill>
              <a:srgbClr val="9C0202"/>
            </a:solidFill>
            <a:ln w="38100">
              <a:solidFill>
                <a:srgbClr val="9C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793293" y="2030668"/>
              <a:ext cx="802237" cy="338554"/>
            </a:xfrm>
            <a:prstGeom prst="rect">
              <a:avLst/>
            </a:prstGeom>
            <a:noFill/>
          </p:spPr>
          <p:txBody>
            <a:bodyPr wrap="square" rtlCol="0">
              <a:spAutoFit/>
            </a:bodyPr>
            <a:lstStyle/>
            <a:p>
              <a:pPr algn="ctr"/>
              <a:r>
                <a:rPr kumimoji="1" lang="ja-JP" altLang="en-US" sz="16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重要</a:t>
              </a:r>
              <a:endParaRPr kumimoji="1" lang="ja-JP" altLang="en-US" sz="16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grpSp>
      <p:cxnSp>
        <p:nvCxnSpPr>
          <p:cNvPr id="23" name="直線コネクタ 22"/>
          <p:cNvCxnSpPr/>
          <p:nvPr/>
        </p:nvCxnSpPr>
        <p:spPr>
          <a:xfrm flipV="1">
            <a:off x="1581215" y="1552128"/>
            <a:ext cx="7827197" cy="25884"/>
          </a:xfrm>
          <a:prstGeom prst="line">
            <a:avLst/>
          </a:prstGeom>
          <a:ln>
            <a:solidFill>
              <a:srgbClr val="9C0202"/>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9408412" y="1552128"/>
            <a:ext cx="22097" cy="4239033"/>
          </a:xfrm>
          <a:prstGeom prst="line">
            <a:avLst/>
          </a:prstGeom>
          <a:ln>
            <a:solidFill>
              <a:srgbClr val="9C0202"/>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flipH="1" flipV="1">
            <a:off x="529544" y="5798073"/>
            <a:ext cx="8904359" cy="7027"/>
          </a:xfrm>
          <a:prstGeom prst="line">
            <a:avLst/>
          </a:prstGeom>
          <a:ln>
            <a:solidFill>
              <a:srgbClr val="9C0202"/>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flipV="1">
            <a:off x="521444" y="1842643"/>
            <a:ext cx="107" cy="3948518"/>
          </a:xfrm>
          <a:prstGeom prst="line">
            <a:avLst/>
          </a:prstGeom>
          <a:ln>
            <a:solidFill>
              <a:srgbClr val="9C0202"/>
            </a:solidFill>
          </a:ln>
        </p:spPr>
        <p:style>
          <a:lnRef idx="1">
            <a:schemeClr val="accent1"/>
          </a:lnRef>
          <a:fillRef idx="0">
            <a:schemeClr val="accent1"/>
          </a:fillRef>
          <a:effectRef idx="0">
            <a:schemeClr val="accent1"/>
          </a:effectRef>
          <a:fontRef idx="minor">
            <a:schemeClr val="tx1"/>
          </a:fontRef>
        </p:style>
      </p:cxnSp>
      <p:sp>
        <p:nvSpPr>
          <p:cNvPr id="194" name="テキスト ボックス 193"/>
          <p:cNvSpPr txBox="1"/>
          <p:nvPr/>
        </p:nvSpPr>
        <p:spPr>
          <a:xfrm>
            <a:off x="1244651" y="5714194"/>
            <a:ext cx="167430" cy="45719"/>
          </a:xfrm>
          <a:prstGeom prst="rect">
            <a:avLst/>
          </a:prstGeom>
          <a:solidFill>
            <a:schemeClr val="bg1">
              <a:lumMod val="95000"/>
            </a:schemeClr>
          </a:solidFill>
        </p:spPr>
        <p:txBody>
          <a:bodyPr wrap="square" rtlCol="0">
            <a:spAutoFit/>
          </a:bodyPr>
          <a:lstStyle/>
          <a:p>
            <a:endParaRPr kumimoji="1" lang="ja-JP" altLang="en-US" sz="100" dirty="0">
              <a:latin typeface="メイリオ" panose="020B0604030504040204" pitchFamily="50" charset="-128"/>
              <a:ea typeface="メイリオ" panose="020B0604030504040204" pitchFamily="50" charset="-128"/>
            </a:endParaRPr>
          </a:p>
        </p:txBody>
      </p:sp>
      <p:sp>
        <p:nvSpPr>
          <p:cNvPr id="43" name="テキスト ボックス 42"/>
          <p:cNvSpPr txBox="1"/>
          <p:nvPr/>
        </p:nvSpPr>
        <p:spPr>
          <a:xfrm>
            <a:off x="4666397" y="6557952"/>
            <a:ext cx="656230" cy="369332"/>
          </a:xfrm>
          <a:prstGeom prst="rect">
            <a:avLst/>
          </a:prstGeom>
          <a:noFill/>
        </p:spPr>
        <p:txBody>
          <a:bodyPr wrap="square" rtlCol="0">
            <a:spAutoFit/>
          </a:bodyPr>
          <a:lstStyle/>
          <a:p>
            <a:pPr algn="ctr"/>
            <a:r>
              <a:rPr kumimoji="1" lang="ja-JP" altLang="en-US" b="1" dirty="0" smtClean="0">
                <a:latin typeface="メイリオ" panose="020B0604030504040204" pitchFamily="50" charset="-128"/>
                <a:ea typeface="メイリオ" panose="020B0604030504040204" pitchFamily="50" charset="-128"/>
              </a:rPr>
              <a:t>１０</a:t>
            </a:r>
            <a:endParaRPr kumimoji="1" lang="ja-JP" altLang="en-US" b="1" dirty="0">
              <a:latin typeface="メイリオ" panose="020B0604030504040204" pitchFamily="50" charset="-128"/>
              <a:ea typeface="メイリオ" panose="020B0604030504040204" pitchFamily="50" charset="-128"/>
            </a:endParaRPr>
          </a:p>
        </p:txBody>
      </p:sp>
      <p:sp>
        <p:nvSpPr>
          <p:cNvPr id="55" name="テキスト ボックス 54"/>
          <p:cNvSpPr txBox="1"/>
          <p:nvPr/>
        </p:nvSpPr>
        <p:spPr>
          <a:xfrm>
            <a:off x="6977834" y="194055"/>
            <a:ext cx="2483893" cy="369332"/>
          </a:xfrm>
          <a:prstGeom prst="rect">
            <a:avLst/>
          </a:prstGeom>
          <a:noFill/>
        </p:spPr>
        <p:txBody>
          <a:bodyPr wrap="square" rtlCol="0">
            <a:spAutoFit/>
          </a:bodyPr>
          <a:lstStyle/>
          <a:p>
            <a:r>
              <a:rPr kumimoji="1" lang="ja-JP" altLang="en-US" i="1" dirty="0" smtClean="0">
                <a:solidFill>
                  <a:srgbClr val="9C0202"/>
                </a:solidFill>
                <a:latin typeface="ARマーカー体E" panose="040B0909000000000000" pitchFamily="49" charset="-128"/>
                <a:ea typeface="ARマーカー体E" panose="040B0909000000000000" pitchFamily="49" charset="-128"/>
              </a:rPr>
              <a:t>～</a:t>
            </a:r>
            <a:r>
              <a:rPr kumimoji="1" lang="en-US" altLang="ja-JP" i="1" dirty="0" smtClean="0">
                <a:solidFill>
                  <a:srgbClr val="9C0202"/>
                </a:solidFill>
                <a:latin typeface="ARマーカー体E" panose="040B0909000000000000" pitchFamily="49" charset="-128"/>
                <a:ea typeface="ARマーカー体E" panose="040B0909000000000000" pitchFamily="49" charset="-128"/>
              </a:rPr>
              <a:t>【</a:t>
            </a:r>
            <a:r>
              <a:rPr kumimoji="1" lang="ja-JP" altLang="en-US" i="1" dirty="0" smtClean="0">
                <a:solidFill>
                  <a:srgbClr val="9C0202"/>
                </a:solidFill>
                <a:latin typeface="ARマーカー体E" panose="040B0909000000000000" pitchFamily="49" charset="-128"/>
                <a:ea typeface="ARマーカー体E" panose="040B0909000000000000" pitchFamily="49" charset="-128"/>
              </a:rPr>
              <a:t>新</a:t>
            </a:r>
            <a:r>
              <a:rPr kumimoji="1" lang="en-US" altLang="ja-JP" i="1" dirty="0" smtClean="0">
                <a:solidFill>
                  <a:srgbClr val="9C0202"/>
                </a:solidFill>
                <a:latin typeface="ARマーカー体E" panose="040B0909000000000000" pitchFamily="49" charset="-128"/>
                <a:ea typeface="ARマーカー体E" panose="040B0909000000000000" pitchFamily="49" charset="-128"/>
              </a:rPr>
              <a:t>】</a:t>
            </a:r>
            <a:r>
              <a:rPr kumimoji="1" lang="ja-JP" altLang="en-US" i="1" dirty="0" smtClean="0">
                <a:solidFill>
                  <a:srgbClr val="9C0202"/>
                </a:solidFill>
                <a:latin typeface="ARマーカー体E" panose="040B0909000000000000" pitchFamily="49" charset="-128"/>
                <a:ea typeface="ARマーカー体E" panose="040B0909000000000000" pitchFamily="49" charset="-128"/>
              </a:rPr>
              <a:t>対馬藩札～</a:t>
            </a:r>
            <a:endParaRPr kumimoji="1" lang="ja-JP" altLang="en-US" i="1" dirty="0">
              <a:solidFill>
                <a:srgbClr val="9C0202"/>
              </a:solidFill>
              <a:latin typeface="ARマーカー体E" panose="040B0909000000000000" pitchFamily="49" charset="-128"/>
              <a:ea typeface="ARマーカー体E" panose="040B0909000000000000" pitchFamily="49" charset="-128"/>
            </a:endParaRPr>
          </a:p>
        </p:txBody>
      </p:sp>
      <p:pic>
        <p:nvPicPr>
          <p:cNvPr id="19" name="図 18"/>
          <p:cNvPicPr>
            <a:picLocks noChangeAspect="1"/>
          </p:cNvPicPr>
          <p:nvPr/>
        </p:nvPicPr>
        <p:blipFill>
          <a:blip r:embed="rId2"/>
          <a:stretch>
            <a:fillRect/>
          </a:stretch>
        </p:blipFill>
        <p:spPr>
          <a:xfrm>
            <a:off x="6917291" y="2635254"/>
            <a:ext cx="1796398" cy="1400762"/>
          </a:xfrm>
          <a:prstGeom prst="rect">
            <a:avLst/>
          </a:prstGeom>
        </p:spPr>
      </p:pic>
      <p:sp>
        <p:nvSpPr>
          <p:cNvPr id="21" name="正方形/長方形 20"/>
          <p:cNvSpPr/>
          <p:nvPr/>
        </p:nvSpPr>
        <p:spPr>
          <a:xfrm>
            <a:off x="728006" y="2026850"/>
            <a:ext cx="274396" cy="2494693"/>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600" dirty="0" smtClean="0">
                <a:solidFill>
                  <a:schemeClr val="bg1"/>
                </a:solidFill>
                <a:latin typeface="メイリオ" panose="020B0604030504040204" pitchFamily="50" charset="-128"/>
                <a:ea typeface="メイリオ" panose="020B0604030504040204" pitchFamily="50" charset="-128"/>
              </a:rPr>
              <a:t>取扱</a:t>
            </a:r>
            <a:r>
              <a:rPr kumimoji="1" lang="zh-TW" altLang="en-US" sz="1600" dirty="0" smtClean="0">
                <a:solidFill>
                  <a:schemeClr val="bg1"/>
                </a:solidFill>
                <a:latin typeface="メイリオ" panose="020B0604030504040204" pitchFamily="50" charset="-128"/>
                <a:ea typeface="メイリオ" panose="020B0604030504040204" pitchFamily="50" charset="-128"/>
              </a:rPr>
              <a:t>加盟宿泊施設</a:t>
            </a:r>
            <a:endParaRPr kumimoji="1" lang="ja-JP" altLang="en-US" sz="1600" dirty="0">
              <a:solidFill>
                <a:schemeClr val="bg1"/>
              </a:solidFill>
              <a:latin typeface="メイリオ" panose="020B0604030504040204" pitchFamily="50" charset="-128"/>
              <a:ea typeface="メイリオ" panose="020B0604030504040204" pitchFamily="50" charset="-128"/>
            </a:endParaRPr>
          </a:p>
        </p:txBody>
      </p:sp>
      <p:sp>
        <p:nvSpPr>
          <p:cNvPr id="22" name="角丸四角形 21"/>
          <p:cNvSpPr/>
          <p:nvPr/>
        </p:nvSpPr>
        <p:spPr>
          <a:xfrm>
            <a:off x="4594759" y="2030548"/>
            <a:ext cx="360000" cy="1440579"/>
          </a:xfrm>
          <a:prstGeom prst="roundRect">
            <a:avLst/>
          </a:prstGeom>
          <a:solidFill>
            <a:schemeClr val="bg1">
              <a:lumMod val="75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1600" dirty="0" smtClean="0">
                <a:solidFill>
                  <a:schemeClr val="tx1"/>
                </a:solidFill>
                <a:latin typeface="メイリオ" panose="020B0604030504040204" pitchFamily="50" charset="-128"/>
                <a:ea typeface="メイリオ" panose="020B0604030504040204" pitchFamily="50" charset="-128"/>
              </a:rPr>
              <a:t>利用者</a:t>
            </a:r>
            <a:endParaRPr kumimoji="1" lang="ja-JP" altLang="en-US" sz="1600" dirty="0">
              <a:solidFill>
                <a:schemeClr val="tx1"/>
              </a:solidFill>
              <a:latin typeface="メイリオ" panose="020B0604030504040204" pitchFamily="50" charset="-128"/>
              <a:ea typeface="メイリオ" panose="020B0604030504040204" pitchFamily="50" charset="-128"/>
            </a:endParaRPr>
          </a:p>
        </p:txBody>
      </p:sp>
      <p:sp>
        <p:nvSpPr>
          <p:cNvPr id="24" name="正方形/長方形 23"/>
          <p:cNvSpPr/>
          <p:nvPr/>
        </p:nvSpPr>
        <p:spPr>
          <a:xfrm>
            <a:off x="8838177" y="2026850"/>
            <a:ext cx="358344" cy="2577797"/>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vert="eaVert" rtlCol="0" anchor="ctr"/>
          <a:lstStyle/>
          <a:p>
            <a:pPr algn="ctr"/>
            <a:r>
              <a:rPr kumimoji="1" lang="en-US" altLang="ja-JP" sz="1600" dirty="0" smtClean="0">
                <a:solidFill>
                  <a:schemeClr val="tx1"/>
                </a:solidFill>
                <a:latin typeface="メイリオ" panose="020B0604030504040204" pitchFamily="50" charset="-128"/>
                <a:ea typeface="メイリオ" panose="020B0604030504040204" pitchFamily="50" charset="-128"/>
              </a:rPr>
              <a:t>【</a:t>
            </a:r>
            <a:r>
              <a:rPr kumimoji="1" lang="ja-JP" altLang="en-US" sz="1600" dirty="0" smtClean="0">
                <a:solidFill>
                  <a:schemeClr val="tx1"/>
                </a:solidFill>
                <a:latin typeface="メイリオ" panose="020B0604030504040204" pitchFamily="50" charset="-128"/>
                <a:ea typeface="メイリオ" panose="020B0604030504040204" pitchFamily="50" charset="-128"/>
              </a:rPr>
              <a:t>新</a:t>
            </a:r>
            <a:r>
              <a:rPr kumimoji="1" lang="en-US" altLang="ja-JP" sz="1600" dirty="0" smtClean="0">
                <a:solidFill>
                  <a:schemeClr val="tx1"/>
                </a:solidFill>
                <a:latin typeface="メイリオ" panose="020B0604030504040204" pitchFamily="50" charset="-128"/>
                <a:ea typeface="メイリオ" panose="020B0604030504040204" pitchFamily="50" charset="-128"/>
              </a:rPr>
              <a:t>】</a:t>
            </a:r>
            <a:r>
              <a:rPr kumimoji="1" lang="ja-JP" altLang="en-US" sz="1600" dirty="0" smtClean="0">
                <a:solidFill>
                  <a:schemeClr val="tx1"/>
                </a:solidFill>
                <a:latin typeface="メイリオ" panose="020B0604030504040204" pitchFamily="50" charset="-128"/>
                <a:ea typeface="メイリオ" panose="020B0604030504040204" pitchFamily="50" charset="-128"/>
              </a:rPr>
              <a:t>対馬</a:t>
            </a:r>
            <a:r>
              <a:rPr kumimoji="1" lang="ja-JP" altLang="en-US" sz="1600" dirty="0" smtClean="0">
                <a:solidFill>
                  <a:schemeClr val="tx1"/>
                </a:solidFill>
                <a:latin typeface="メイリオ" panose="020B0604030504040204" pitchFamily="50" charset="-128"/>
                <a:ea typeface="メイリオ" panose="020B0604030504040204" pitchFamily="50" charset="-128"/>
              </a:rPr>
              <a:t>藩札運営事務局</a:t>
            </a:r>
            <a:endParaRPr kumimoji="1" lang="ja-JP" altLang="en-US" sz="1600" dirty="0">
              <a:solidFill>
                <a:schemeClr val="tx1"/>
              </a:solidFill>
              <a:latin typeface="メイリオ" panose="020B0604030504040204" pitchFamily="50" charset="-128"/>
              <a:ea typeface="メイリオ" panose="020B0604030504040204" pitchFamily="50" charset="-128"/>
            </a:endParaRPr>
          </a:p>
        </p:txBody>
      </p:sp>
      <p:pic>
        <p:nvPicPr>
          <p:cNvPr id="26" name="図 25"/>
          <p:cNvPicPr>
            <a:picLocks noChangeAspect="1"/>
          </p:cNvPicPr>
          <p:nvPr/>
        </p:nvPicPr>
        <p:blipFill>
          <a:blip r:embed="rId3"/>
          <a:stretch>
            <a:fillRect/>
          </a:stretch>
        </p:blipFill>
        <p:spPr>
          <a:xfrm>
            <a:off x="2352125" y="2630659"/>
            <a:ext cx="709598" cy="2447438"/>
          </a:xfrm>
          <a:prstGeom prst="rect">
            <a:avLst/>
          </a:prstGeom>
        </p:spPr>
      </p:pic>
      <p:sp>
        <p:nvSpPr>
          <p:cNvPr id="36" name="テキスト ボックス 35"/>
          <p:cNvSpPr txBox="1"/>
          <p:nvPr/>
        </p:nvSpPr>
        <p:spPr>
          <a:xfrm>
            <a:off x="2211441" y="4681139"/>
            <a:ext cx="5676323" cy="400110"/>
          </a:xfrm>
          <a:prstGeom prst="rect">
            <a:avLst/>
          </a:prstGeom>
          <a:noFill/>
        </p:spPr>
        <p:txBody>
          <a:bodyPr wrap="square" rtlCol="0">
            <a:spAutoFit/>
          </a:bodyPr>
          <a:lstStyle/>
          <a:p>
            <a:r>
              <a:rPr lang="en-US" altLang="ja-JP" sz="2000" b="1" dirty="0" smtClean="0">
                <a:solidFill>
                  <a:srgbClr val="FF0000"/>
                </a:solidFill>
                <a:latin typeface="メイリオ" panose="020B0604030504040204" pitchFamily="50" charset="-128"/>
                <a:ea typeface="メイリオ" panose="020B0604030504040204" pitchFamily="50" charset="-128"/>
              </a:rPr>
              <a:t>※</a:t>
            </a:r>
            <a:r>
              <a:rPr lang="ja-JP" altLang="en-US" sz="2000" b="1" dirty="0" smtClean="0">
                <a:solidFill>
                  <a:srgbClr val="FF0000"/>
                </a:solidFill>
                <a:latin typeface="メイリオ" panose="020B0604030504040204" pitchFamily="50" charset="-128"/>
                <a:ea typeface="メイリオ" panose="020B0604030504040204" pitchFamily="50" charset="-128"/>
              </a:rPr>
              <a:t>１５日及び月末締めの月２回払いになります</a:t>
            </a:r>
            <a:endParaRPr lang="en-US" altLang="ja-JP" sz="2000" b="1" dirty="0" smtClean="0">
              <a:solidFill>
                <a:srgbClr val="FF0000"/>
              </a:solidFill>
              <a:latin typeface="メイリオ" panose="020B0604030504040204" pitchFamily="50" charset="-128"/>
              <a:ea typeface="メイリオ" panose="020B0604030504040204" pitchFamily="50" charset="-128"/>
            </a:endParaRPr>
          </a:p>
        </p:txBody>
      </p:sp>
      <p:sp>
        <p:nvSpPr>
          <p:cNvPr id="4" name="右矢印 3"/>
          <p:cNvSpPr/>
          <p:nvPr/>
        </p:nvSpPr>
        <p:spPr>
          <a:xfrm>
            <a:off x="1238417" y="2840370"/>
            <a:ext cx="877693" cy="1056631"/>
          </a:xfrm>
          <a:prstGeom prst="righ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1431252" y="3082332"/>
            <a:ext cx="478296" cy="584775"/>
          </a:xfrm>
          <a:prstGeom prst="rect">
            <a:avLst/>
          </a:prstGeom>
          <a:noFill/>
        </p:spPr>
        <p:txBody>
          <a:bodyPr wrap="square" rtlCol="0">
            <a:spAutoFit/>
          </a:bodyPr>
          <a:lstStyle/>
          <a:p>
            <a:pPr algn="ctr"/>
            <a:r>
              <a:rPr lang="ja-JP" altLang="en-US" sz="1600" b="1" dirty="0" smtClean="0">
                <a:solidFill>
                  <a:srgbClr val="FF0000"/>
                </a:solidFill>
                <a:latin typeface="メイリオ" panose="020B0604030504040204" pitchFamily="50" charset="-128"/>
                <a:ea typeface="メイリオ" panose="020B0604030504040204" pitchFamily="50" charset="-128"/>
              </a:rPr>
              <a:t>決</a:t>
            </a:r>
            <a:endParaRPr lang="en-US" altLang="ja-JP" sz="1600" b="1" dirty="0" smtClean="0">
              <a:solidFill>
                <a:srgbClr val="FF0000"/>
              </a:solidFill>
              <a:latin typeface="メイリオ" panose="020B0604030504040204" pitchFamily="50" charset="-128"/>
              <a:ea typeface="メイリオ" panose="020B0604030504040204" pitchFamily="50" charset="-128"/>
            </a:endParaRPr>
          </a:p>
          <a:p>
            <a:pPr algn="ctr"/>
            <a:r>
              <a:rPr lang="ja-JP" altLang="en-US" sz="1600" b="1" dirty="0" smtClean="0">
                <a:solidFill>
                  <a:srgbClr val="FF0000"/>
                </a:solidFill>
                <a:latin typeface="メイリオ" panose="020B0604030504040204" pitchFamily="50" charset="-128"/>
                <a:ea typeface="メイリオ" panose="020B0604030504040204" pitchFamily="50" charset="-128"/>
              </a:rPr>
              <a:t>済</a:t>
            </a:r>
            <a:endParaRPr lang="en-US" altLang="ja-JP" sz="1600" b="1" dirty="0" smtClean="0">
              <a:solidFill>
                <a:srgbClr val="FF0000"/>
              </a:solidFill>
              <a:latin typeface="メイリオ" panose="020B0604030504040204" pitchFamily="50" charset="-128"/>
              <a:ea typeface="メイリオ" panose="020B0604030504040204" pitchFamily="50" charset="-128"/>
            </a:endParaRPr>
          </a:p>
        </p:txBody>
      </p:sp>
      <p:sp>
        <p:nvSpPr>
          <p:cNvPr id="5" name="右矢印 4"/>
          <p:cNvSpPr/>
          <p:nvPr/>
        </p:nvSpPr>
        <p:spPr>
          <a:xfrm>
            <a:off x="1217224" y="2033245"/>
            <a:ext cx="3165644" cy="441061"/>
          </a:xfrm>
          <a:prstGeom prst="righ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1780706" y="2081062"/>
            <a:ext cx="1809718" cy="338554"/>
          </a:xfrm>
          <a:prstGeom prst="rect">
            <a:avLst/>
          </a:prstGeom>
          <a:noFill/>
        </p:spPr>
        <p:txBody>
          <a:bodyPr wrap="square" rtlCol="0">
            <a:spAutoFit/>
          </a:bodyPr>
          <a:lstStyle/>
          <a:p>
            <a:pPr algn="ctr"/>
            <a:r>
              <a:rPr kumimoji="1" lang="ja-JP" altLang="en-US" sz="1600" b="1" dirty="0" smtClean="0">
                <a:solidFill>
                  <a:srgbClr val="FF0000"/>
                </a:solidFill>
                <a:latin typeface="メイリオ" panose="020B0604030504040204" pitchFamily="50" charset="-128"/>
                <a:ea typeface="メイリオ" panose="020B0604030504040204" pitchFamily="50" charset="-128"/>
              </a:rPr>
              <a:t>商品等の提供</a:t>
            </a:r>
            <a:endParaRPr kumimoji="1" lang="ja-JP" altLang="en-US" sz="1600" b="1" dirty="0">
              <a:solidFill>
                <a:srgbClr val="FF0000"/>
              </a:solidFill>
              <a:latin typeface="メイリオ" panose="020B0604030504040204" pitchFamily="50" charset="-128"/>
              <a:ea typeface="メイリオ" panose="020B0604030504040204" pitchFamily="50" charset="-128"/>
            </a:endParaRPr>
          </a:p>
        </p:txBody>
      </p:sp>
      <p:sp>
        <p:nvSpPr>
          <p:cNvPr id="6" name="右矢印 5"/>
          <p:cNvSpPr/>
          <p:nvPr/>
        </p:nvSpPr>
        <p:spPr>
          <a:xfrm>
            <a:off x="3164114" y="3541858"/>
            <a:ext cx="3770978" cy="531281"/>
          </a:xfrm>
          <a:prstGeom prst="right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3376683" y="3658676"/>
            <a:ext cx="3440791" cy="338554"/>
          </a:xfrm>
          <a:prstGeom prst="rect">
            <a:avLst/>
          </a:prstGeom>
          <a:noFill/>
        </p:spPr>
        <p:txBody>
          <a:bodyPr wrap="square" rtlCol="0">
            <a:spAutoFit/>
          </a:bodyPr>
          <a:lstStyle/>
          <a:p>
            <a:pPr algn="ctr"/>
            <a:r>
              <a:rPr lang="zh-TW" altLang="en-US" sz="1600" b="1" dirty="0" smtClean="0">
                <a:solidFill>
                  <a:srgbClr val="FF0000"/>
                </a:solidFill>
                <a:latin typeface="メイリオ" panose="020B0604030504040204" pitchFamily="50" charset="-128"/>
                <a:ea typeface="メイリオ" panose="020B0604030504040204" pitchFamily="50" charset="-128"/>
              </a:rPr>
              <a:t>加盟宿泊施設</a:t>
            </a:r>
            <a:r>
              <a:rPr lang="ja-JP" altLang="en-US" sz="1600" b="1" dirty="0" smtClean="0">
                <a:solidFill>
                  <a:srgbClr val="FF0000"/>
                </a:solidFill>
                <a:latin typeface="メイリオ" panose="020B0604030504040204" pitchFamily="50" charset="-128"/>
                <a:ea typeface="メイリオ" panose="020B0604030504040204" pitchFamily="50" charset="-128"/>
              </a:rPr>
              <a:t>別決済実績の蓄積</a:t>
            </a:r>
            <a:endParaRPr lang="en-US" altLang="ja-JP" sz="1600" b="1" dirty="0" smtClean="0">
              <a:solidFill>
                <a:srgbClr val="FF0000"/>
              </a:solidFill>
              <a:latin typeface="メイリオ" panose="020B0604030504040204" pitchFamily="50" charset="-128"/>
              <a:ea typeface="メイリオ" panose="020B0604030504040204" pitchFamily="50" charset="-128"/>
            </a:endParaRPr>
          </a:p>
        </p:txBody>
      </p:sp>
      <p:sp>
        <p:nvSpPr>
          <p:cNvPr id="7" name="右矢印 6"/>
          <p:cNvSpPr/>
          <p:nvPr/>
        </p:nvSpPr>
        <p:spPr>
          <a:xfrm rot="10800000">
            <a:off x="1238417" y="4108044"/>
            <a:ext cx="7475272" cy="625529"/>
          </a:xfrm>
          <a:prstGeom prst="rightArrow">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2512677" y="4300567"/>
            <a:ext cx="5168801" cy="338554"/>
          </a:xfrm>
          <a:prstGeom prst="rect">
            <a:avLst/>
          </a:prstGeom>
          <a:noFill/>
        </p:spPr>
        <p:txBody>
          <a:bodyPr wrap="square" rtlCol="0">
            <a:spAutoFit/>
          </a:bodyPr>
          <a:lstStyle/>
          <a:p>
            <a:pPr algn="ctr"/>
            <a:r>
              <a:rPr lang="ja-JP" altLang="en-US" sz="1600" b="1" dirty="0" smtClean="0">
                <a:latin typeface="メイリオ" panose="020B0604030504040204" pitchFamily="50" charset="-128"/>
                <a:ea typeface="メイリオ" panose="020B0604030504040204" pitchFamily="50" charset="-128"/>
              </a:rPr>
              <a:t>決済実績に応じた利用額の支払い</a:t>
            </a:r>
            <a:endParaRPr lang="en-US" altLang="ja-JP" sz="1600" b="1" dirty="0" smtClean="0">
              <a:latin typeface="メイリオ" panose="020B0604030504040204" pitchFamily="50" charset="-128"/>
              <a:ea typeface="メイリオ" panose="020B0604030504040204" pitchFamily="50" charset="-128"/>
            </a:endParaRPr>
          </a:p>
        </p:txBody>
      </p:sp>
      <p:sp>
        <p:nvSpPr>
          <p:cNvPr id="8" name="右矢印 7"/>
          <p:cNvSpPr/>
          <p:nvPr/>
        </p:nvSpPr>
        <p:spPr>
          <a:xfrm rot="10800000">
            <a:off x="3186211" y="2577038"/>
            <a:ext cx="1196657" cy="964819"/>
          </a:xfrm>
          <a:prstGeom prst="rightArrow">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3336112" y="2784576"/>
            <a:ext cx="1053356" cy="584775"/>
          </a:xfrm>
          <a:prstGeom prst="rect">
            <a:avLst/>
          </a:prstGeom>
          <a:noFill/>
        </p:spPr>
        <p:txBody>
          <a:bodyPr wrap="square" rtlCol="0">
            <a:spAutoFit/>
          </a:bodyPr>
          <a:lstStyle/>
          <a:p>
            <a:pPr algn="ctr"/>
            <a:r>
              <a:rPr lang="ja-JP" altLang="en-US" sz="1600" b="1" dirty="0" smtClean="0"/>
              <a:t>対価の</a:t>
            </a:r>
            <a:endParaRPr lang="en-US" altLang="ja-JP" sz="1600" b="1" dirty="0" smtClean="0"/>
          </a:p>
          <a:p>
            <a:pPr algn="ctr"/>
            <a:r>
              <a:rPr kumimoji="1" lang="ja-JP" altLang="en-US" sz="1600" b="1" dirty="0"/>
              <a:t>支払</a:t>
            </a:r>
            <a:r>
              <a:rPr kumimoji="1" lang="ja-JP" altLang="en-US" sz="1600" b="1" dirty="0" smtClean="0"/>
              <a:t>い</a:t>
            </a:r>
            <a:endParaRPr kumimoji="1" lang="ja-JP" altLang="en-US" sz="1600" b="1" dirty="0"/>
          </a:p>
        </p:txBody>
      </p:sp>
      <p:sp>
        <p:nvSpPr>
          <p:cNvPr id="9" name="テキスト ボックス 8"/>
          <p:cNvSpPr txBox="1"/>
          <p:nvPr/>
        </p:nvSpPr>
        <p:spPr>
          <a:xfrm>
            <a:off x="665360" y="5165003"/>
            <a:ext cx="8658303" cy="369332"/>
          </a:xfrm>
          <a:prstGeom prst="rect">
            <a:avLst/>
          </a:prstGeom>
          <a:noFill/>
        </p:spPr>
        <p:txBody>
          <a:bodyPr wrap="square" rtlCol="0">
            <a:spAutoFit/>
          </a:bodyPr>
          <a:lstStyle/>
          <a:p>
            <a:r>
              <a:rPr kumimoji="1" lang="ja-JP" altLang="en-US" b="1" u="sng" dirty="0" smtClean="0">
                <a:latin typeface="メイリオ" panose="020B0604030504040204" pitchFamily="50" charset="-128"/>
                <a:ea typeface="メイリオ" panose="020B0604030504040204" pitchFamily="50" charset="-128"/>
              </a:rPr>
              <a:t>すべて、事務局が取りまとめを行い送金致しますので、請求書等の提出は不要です</a:t>
            </a:r>
            <a:r>
              <a:rPr kumimoji="1" lang="ja-JP" altLang="en-US" b="1" dirty="0" smtClean="0">
                <a:latin typeface="メイリオ" panose="020B0604030504040204" pitchFamily="50" charset="-128"/>
                <a:ea typeface="メイリオ" panose="020B0604030504040204" pitchFamily="50" charset="-128"/>
              </a:rPr>
              <a:t>。</a:t>
            </a:r>
            <a:endParaRPr kumimoji="1" lang="ja-JP" altLang="en-US"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5155388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442414" y="125132"/>
            <a:ext cx="2934269" cy="523220"/>
          </a:xfrm>
          <a:prstGeom prst="rect">
            <a:avLst/>
          </a:prstGeom>
          <a:noFill/>
        </p:spPr>
        <p:txBody>
          <a:bodyPr wrap="square" rtlCol="0">
            <a:spAutoFit/>
          </a:bodyPr>
          <a:lstStyle/>
          <a:p>
            <a:r>
              <a:rPr kumimoji="1" lang="ja-JP" altLang="en-US" sz="28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その他</a:t>
            </a:r>
            <a:endParaRPr kumimoji="1" lang="ja-JP" altLang="en-US" sz="28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cxnSp>
        <p:nvCxnSpPr>
          <p:cNvPr id="20" name="直線コネクタ 19"/>
          <p:cNvCxnSpPr/>
          <p:nvPr/>
        </p:nvCxnSpPr>
        <p:spPr>
          <a:xfrm>
            <a:off x="442414" y="648352"/>
            <a:ext cx="9021171" cy="0"/>
          </a:xfrm>
          <a:prstGeom prst="line">
            <a:avLst/>
          </a:prstGeom>
          <a:ln w="57150">
            <a:solidFill>
              <a:srgbClr val="9C0202"/>
            </a:solidFill>
          </a:ln>
        </p:spPr>
        <p:style>
          <a:lnRef idx="1">
            <a:schemeClr val="accent1"/>
          </a:lnRef>
          <a:fillRef idx="0">
            <a:schemeClr val="accent1"/>
          </a:fillRef>
          <a:effectRef idx="0">
            <a:schemeClr val="accent1"/>
          </a:effectRef>
          <a:fontRef idx="minor">
            <a:schemeClr val="tx1"/>
          </a:fontRef>
        </p:style>
      </p:cxnSp>
      <p:sp>
        <p:nvSpPr>
          <p:cNvPr id="79" name="テキスト ボックス 78"/>
          <p:cNvSpPr txBox="1"/>
          <p:nvPr/>
        </p:nvSpPr>
        <p:spPr>
          <a:xfrm>
            <a:off x="493073" y="792115"/>
            <a:ext cx="3296738" cy="400110"/>
          </a:xfrm>
          <a:prstGeom prst="rect">
            <a:avLst/>
          </a:prstGeom>
          <a:noFill/>
        </p:spPr>
        <p:txBody>
          <a:bodyPr wrap="square" rtlCol="0" anchor="ctr">
            <a:spAutoFit/>
          </a:bodyPr>
          <a:lstStyle/>
          <a:p>
            <a:r>
              <a:rPr kumimoji="1" lang="ja-JP" altLang="en-US" sz="2000" b="1" dirty="0" smtClean="0">
                <a:latin typeface="メイリオ" panose="020B0604030504040204" pitchFamily="50" charset="-128"/>
                <a:ea typeface="メイリオ" panose="020B0604030504040204" pitchFamily="50" charset="-128"/>
              </a:rPr>
              <a:t>問合せ先</a:t>
            </a:r>
            <a:endParaRPr kumimoji="1" lang="en-US" altLang="ja-JP" sz="2000" b="1" dirty="0" smtClean="0">
              <a:latin typeface="メイリオ" panose="020B0604030504040204" pitchFamily="50" charset="-128"/>
              <a:ea typeface="メイリオ" panose="020B0604030504040204" pitchFamily="50" charset="-128"/>
            </a:endParaRPr>
          </a:p>
        </p:txBody>
      </p:sp>
      <p:grpSp>
        <p:nvGrpSpPr>
          <p:cNvPr id="35" name="グループ化 34"/>
          <p:cNvGrpSpPr/>
          <p:nvPr/>
        </p:nvGrpSpPr>
        <p:grpSpPr>
          <a:xfrm>
            <a:off x="487558" y="1283336"/>
            <a:ext cx="1033472" cy="537584"/>
            <a:chOff x="793293" y="1895745"/>
            <a:chExt cx="1033472" cy="537584"/>
          </a:xfrm>
        </p:grpSpPr>
        <p:sp>
          <p:nvSpPr>
            <p:cNvPr id="125" name="二等辺三角形 124"/>
            <p:cNvSpPr/>
            <p:nvPr/>
          </p:nvSpPr>
          <p:spPr>
            <a:xfrm rot="5400000">
              <a:off x="1066567" y="1673131"/>
              <a:ext cx="537584" cy="982812"/>
            </a:xfrm>
            <a:prstGeom prst="triangle">
              <a:avLst>
                <a:gd name="adj" fmla="val 55187"/>
              </a:avLst>
            </a:prstGeom>
            <a:solidFill>
              <a:srgbClr val="9C0202"/>
            </a:solidFill>
            <a:ln w="38100">
              <a:solidFill>
                <a:srgbClr val="9C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793293" y="2030668"/>
              <a:ext cx="802237" cy="338554"/>
            </a:xfrm>
            <a:prstGeom prst="rect">
              <a:avLst/>
            </a:prstGeom>
            <a:noFill/>
          </p:spPr>
          <p:txBody>
            <a:bodyPr wrap="square" rtlCol="0">
              <a:spAutoFit/>
            </a:bodyPr>
            <a:lstStyle/>
            <a:p>
              <a:pPr algn="ctr"/>
              <a:r>
                <a:rPr kumimoji="1" lang="ja-JP" altLang="en-US" sz="16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重要</a:t>
              </a:r>
              <a:endParaRPr kumimoji="1" lang="en-US" altLang="ja-JP" sz="16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grpSp>
      <p:cxnSp>
        <p:nvCxnSpPr>
          <p:cNvPr id="23" name="直線コネクタ 22"/>
          <p:cNvCxnSpPr/>
          <p:nvPr/>
        </p:nvCxnSpPr>
        <p:spPr>
          <a:xfrm flipV="1">
            <a:off x="1581215" y="1552128"/>
            <a:ext cx="7827197" cy="25884"/>
          </a:xfrm>
          <a:prstGeom prst="line">
            <a:avLst/>
          </a:prstGeom>
          <a:ln>
            <a:solidFill>
              <a:srgbClr val="9C0202"/>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9408412" y="1552128"/>
            <a:ext cx="10030" cy="3619299"/>
          </a:xfrm>
          <a:prstGeom prst="line">
            <a:avLst/>
          </a:prstGeom>
          <a:ln>
            <a:solidFill>
              <a:srgbClr val="9C0202"/>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flipH="1" flipV="1">
            <a:off x="541020" y="5181600"/>
            <a:ext cx="8904359" cy="7027"/>
          </a:xfrm>
          <a:prstGeom prst="line">
            <a:avLst/>
          </a:prstGeom>
          <a:ln>
            <a:solidFill>
              <a:srgbClr val="9C0202"/>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flipH="1" flipV="1">
            <a:off x="521549" y="1842641"/>
            <a:ext cx="13142" cy="3328786"/>
          </a:xfrm>
          <a:prstGeom prst="line">
            <a:avLst/>
          </a:prstGeom>
          <a:ln>
            <a:solidFill>
              <a:srgbClr val="9C0202"/>
            </a:solidFill>
          </a:ln>
        </p:spPr>
        <p:style>
          <a:lnRef idx="1">
            <a:schemeClr val="accent1"/>
          </a:lnRef>
          <a:fillRef idx="0">
            <a:schemeClr val="accent1"/>
          </a:fillRef>
          <a:effectRef idx="0">
            <a:schemeClr val="accent1"/>
          </a:effectRef>
          <a:fontRef idx="minor">
            <a:schemeClr val="tx1"/>
          </a:fontRef>
        </p:style>
      </p:cxnSp>
      <p:sp>
        <p:nvSpPr>
          <p:cNvPr id="194" name="テキスト ボックス 193"/>
          <p:cNvSpPr txBox="1"/>
          <p:nvPr/>
        </p:nvSpPr>
        <p:spPr>
          <a:xfrm>
            <a:off x="1244651" y="5714194"/>
            <a:ext cx="167430" cy="45719"/>
          </a:xfrm>
          <a:prstGeom prst="rect">
            <a:avLst/>
          </a:prstGeom>
          <a:solidFill>
            <a:schemeClr val="bg1">
              <a:lumMod val="95000"/>
            </a:schemeClr>
          </a:solidFill>
        </p:spPr>
        <p:txBody>
          <a:bodyPr wrap="square" rtlCol="0">
            <a:spAutoFit/>
          </a:bodyPr>
          <a:lstStyle/>
          <a:p>
            <a:endParaRPr kumimoji="1" lang="ja-JP" altLang="en-US" sz="100" dirty="0">
              <a:latin typeface="メイリオ" panose="020B0604030504040204" pitchFamily="50" charset="-128"/>
              <a:ea typeface="メイリオ" panose="020B0604030504040204" pitchFamily="50" charset="-128"/>
            </a:endParaRPr>
          </a:p>
        </p:txBody>
      </p:sp>
      <p:sp>
        <p:nvSpPr>
          <p:cNvPr id="43" name="テキスト ボックス 42"/>
          <p:cNvSpPr txBox="1"/>
          <p:nvPr/>
        </p:nvSpPr>
        <p:spPr>
          <a:xfrm>
            <a:off x="4666397" y="6557952"/>
            <a:ext cx="656230" cy="369332"/>
          </a:xfrm>
          <a:prstGeom prst="rect">
            <a:avLst/>
          </a:prstGeom>
          <a:noFill/>
        </p:spPr>
        <p:txBody>
          <a:bodyPr wrap="square" rtlCol="0">
            <a:spAutoFit/>
          </a:bodyPr>
          <a:lstStyle/>
          <a:p>
            <a:pPr algn="ctr"/>
            <a:r>
              <a:rPr kumimoji="1" lang="ja-JP" altLang="en-US" b="1" dirty="0" smtClean="0">
                <a:latin typeface="メイリオ" panose="020B0604030504040204" pitchFamily="50" charset="-128"/>
                <a:ea typeface="メイリオ" panose="020B0604030504040204" pitchFamily="50" charset="-128"/>
              </a:rPr>
              <a:t>１１</a:t>
            </a:r>
            <a:endParaRPr kumimoji="1" lang="ja-JP" altLang="en-US" b="1" dirty="0">
              <a:latin typeface="メイリオ" panose="020B0604030504040204" pitchFamily="50" charset="-128"/>
              <a:ea typeface="メイリオ" panose="020B0604030504040204" pitchFamily="50" charset="-128"/>
            </a:endParaRPr>
          </a:p>
        </p:txBody>
      </p:sp>
      <p:sp>
        <p:nvSpPr>
          <p:cNvPr id="55" name="テキスト ボックス 54"/>
          <p:cNvSpPr txBox="1"/>
          <p:nvPr/>
        </p:nvSpPr>
        <p:spPr>
          <a:xfrm>
            <a:off x="6977834" y="194055"/>
            <a:ext cx="2483893" cy="369332"/>
          </a:xfrm>
          <a:prstGeom prst="rect">
            <a:avLst/>
          </a:prstGeom>
          <a:noFill/>
        </p:spPr>
        <p:txBody>
          <a:bodyPr wrap="square" rtlCol="0">
            <a:spAutoFit/>
          </a:bodyPr>
          <a:lstStyle/>
          <a:p>
            <a:r>
              <a:rPr kumimoji="1" lang="ja-JP" altLang="en-US" i="1" dirty="0" smtClean="0">
                <a:solidFill>
                  <a:srgbClr val="9C0202"/>
                </a:solidFill>
                <a:latin typeface="ARマーカー体E" panose="040B0909000000000000" pitchFamily="49" charset="-128"/>
                <a:ea typeface="ARマーカー体E" panose="040B0909000000000000" pitchFamily="49" charset="-128"/>
              </a:rPr>
              <a:t>～</a:t>
            </a:r>
            <a:r>
              <a:rPr kumimoji="1" lang="en-US" altLang="ja-JP" i="1" dirty="0" smtClean="0">
                <a:solidFill>
                  <a:srgbClr val="9C0202"/>
                </a:solidFill>
                <a:latin typeface="ARマーカー体E" panose="040B0909000000000000" pitchFamily="49" charset="-128"/>
                <a:ea typeface="ARマーカー体E" panose="040B0909000000000000" pitchFamily="49" charset="-128"/>
              </a:rPr>
              <a:t>【</a:t>
            </a:r>
            <a:r>
              <a:rPr kumimoji="1" lang="ja-JP" altLang="en-US" i="1" dirty="0" smtClean="0">
                <a:solidFill>
                  <a:srgbClr val="9C0202"/>
                </a:solidFill>
                <a:latin typeface="ARマーカー体E" panose="040B0909000000000000" pitchFamily="49" charset="-128"/>
                <a:ea typeface="ARマーカー体E" panose="040B0909000000000000" pitchFamily="49" charset="-128"/>
              </a:rPr>
              <a:t>新</a:t>
            </a:r>
            <a:r>
              <a:rPr kumimoji="1" lang="en-US" altLang="ja-JP" i="1" dirty="0" smtClean="0">
                <a:solidFill>
                  <a:srgbClr val="9C0202"/>
                </a:solidFill>
                <a:latin typeface="ARマーカー体E" panose="040B0909000000000000" pitchFamily="49" charset="-128"/>
                <a:ea typeface="ARマーカー体E" panose="040B0909000000000000" pitchFamily="49" charset="-128"/>
              </a:rPr>
              <a:t>】</a:t>
            </a:r>
            <a:r>
              <a:rPr kumimoji="1" lang="ja-JP" altLang="en-US" i="1" dirty="0" smtClean="0">
                <a:solidFill>
                  <a:srgbClr val="9C0202"/>
                </a:solidFill>
                <a:latin typeface="ARマーカー体E" panose="040B0909000000000000" pitchFamily="49" charset="-128"/>
                <a:ea typeface="ARマーカー体E" panose="040B0909000000000000" pitchFamily="49" charset="-128"/>
              </a:rPr>
              <a:t>対馬藩札～</a:t>
            </a:r>
            <a:endParaRPr kumimoji="1" lang="ja-JP" altLang="en-US" i="1" dirty="0">
              <a:solidFill>
                <a:srgbClr val="9C0202"/>
              </a:solidFill>
              <a:latin typeface="ARマーカー体E" panose="040B0909000000000000" pitchFamily="49" charset="-128"/>
              <a:ea typeface="ARマーカー体E" panose="040B0909000000000000" pitchFamily="49" charset="-128"/>
            </a:endParaRPr>
          </a:p>
        </p:txBody>
      </p:sp>
      <p:sp>
        <p:nvSpPr>
          <p:cNvPr id="2" name="正方形/長方形 1"/>
          <p:cNvSpPr/>
          <p:nvPr/>
        </p:nvSpPr>
        <p:spPr>
          <a:xfrm>
            <a:off x="1110984" y="1731115"/>
            <a:ext cx="8245005" cy="3693319"/>
          </a:xfrm>
          <a:prstGeom prst="rect">
            <a:avLst/>
          </a:prstGeom>
        </p:spPr>
        <p:txBody>
          <a:bodyPr wrap="square">
            <a:spAutoFit/>
          </a:bodyPr>
          <a:lstStyle/>
          <a:p>
            <a:r>
              <a:rPr lang="ja-JP" altLang="en-US" dirty="0" smtClean="0"/>
              <a:t>　　</a:t>
            </a:r>
            <a:r>
              <a:rPr lang="ja-JP" altLang="en-US" dirty="0" smtClean="0">
                <a:latin typeface="メイリオ" panose="020B0604030504040204" pitchFamily="50" charset="-128"/>
                <a:ea typeface="メイリオ" panose="020B0604030504040204" pitchFamily="50" charset="-128"/>
              </a:rPr>
              <a:t>〇対</a:t>
            </a:r>
            <a:r>
              <a:rPr lang="ja-JP" altLang="en-US" dirty="0">
                <a:latin typeface="メイリオ" panose="020B0604030504040204" pitchFamily="50" charset="-128"/>
                <a:ea typeface="メイリオ" panose="020B0604030504040204" pitchFamily="50" charset="-128"/>
              </a:rPr>
              <a:t>馬観光活性化協議会（対馬市観光商工課内）</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rPr>
              <a:t>　</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新</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対馬</a:t>
            </a:r>
            <a:r>
              <a:rPr lang="ja-JP" altLang="en-US" dirty="0">
                <a:latin typeface="メイリオ" panose="020B0604030504040204" pitchFamily="50" charset="-128"/>
                <a:ea typeface="メイリオ" panose="020B0604030504040204" pitchFamily="50" charset="-128"/>
              </a:rPr>
              <a:t>藩札運営事務局</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817-8510</a:t>
            </a:r>
            <a:r>
              <a:rPr lang="ja-JP" altLang="en-US" dirty="0">
                <a:latin typeface="メイリオ" panose="020B0604030504040204" pitchFamily="50" charset="-128"/>
                <a:ea typeface="メイリオ" panose="020B0604030504040204" pitchFamily="50" charset="-128"/>
              </a:rPr>
              <a:t>　対馬市厳原町国分</a:t>
            </a:r>
            <a:r>
              <a:rPr lang="en-US" altLang="ja-JP" dirty="0">
                <a:latin typeface="メイリオ" panose="020B0604030504040204" pitchFamily="50" charset="-128"/>
                <a:ea typeface="メイリオ" panose="020B0604030504040204" pitchFamily="50" charset="-128"/>
              </a:rPr>
              <a:t>1441</a:t>
            </a:r>
          </a:p>
          <a:p>
            <a:r>
              <a:rPr lang="ja-JP" altLang="en-US" dirty="0">
                <a:latin typeface="メイリオ" panose="020B0604030504040204" pitchFamily="50" charset="-128"/>
                <a:ea typeface="メイリオ" panose="020B0604030504040204" pitchFamily="50" charset="-128"/>
              </a:rPr>
              <a:t>　　　電話番号：</a:t>
            </a:r>
            <a:r>
              <a:rPr lang="en-US" altLang="ja-JP" dirty="0">
                <a:latin typeface="メイリオ" panose="020B0604030504040204" pitchFamily="50" charset="-128"/>
                <a:ea typeface="メイリオ" panose="020B0604030504040204" pitchFamily="50" charset="-128"/>
              </a:rPr>
              <a:t>0920-53-6111</a:t>
            </a:r>
            <a:r>
              <a:rPr lang="ja-JP" altLang="en-US" dirty="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FAX</a:t>
            </a:r>
            <a:r>
              <a:rPr lang="ja-JP" altLang="en-US" dirty="0">
                <a:latin typeface="メイリオ" panose="020B0604030504040204" pitchFamily="50" charset="-128"/>
                <a:ea typeface="メイリオ" panose="020B0604030504040204" pitchFamily="50" charset="-128"/>
              </a:rPr>
              <a:t>番号：</a:t>
            </a:r>
            <a:r>
              <a:rPr lang="en-US" altLang="ja-JP" dirty="0">
                <a:latin typeface="メイリオ" panose="020B0604030504040204" pitchFamily="50" charset="-128"/>
                <a:ea typeface="メイリオ" panose="020B0604030504040204" pitchFamily="50" charset="-128"/>
              </a:rPr>
              <a:t>0920-52-1214</a:t>
            </a:r>
          </a:p>
          <a:p>
            <a:r>
              <a:rPr lang="ja-JP" altLang="en-US" dirty="0">
                <a:latin typeface="メイリオ" panose="020B0604030504040204" pitchFamily="50" charset="-128"/>
                <a:ea typeface="メイリオ" panose="020B0604030504040204" pitchFamily="50" charset="-128"/>
              </a:rPr>
              <a:t>　　　</a:t>
            </a:r>
            <a:r>
              <a:rPr lang="en-US" altLang="ja-JP" dirty="0" smtClean="0">
                <a:latin typeface="メイリオ" panose="020B0604030504040204" pitchFamily="50" charset="-128"/>
                <a:ea typeface="メイリオ" panose="020B0604030504040204" pitchFamily="50" charset="-128"/>
              </a:rPr>
              <a:t>E-mail</a:t>
            </a:r>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hlinkClick r:id="rId2"/>
              </a:rPr>
              <a:t>kanko_bussan@city-tsushima.jp</a:t>
            </a:r>
            <a:endParaRPr lang="en-US" altLang="ja-JP" dirty="0">
              <a:latin typeface="メイリオ" panose="020B0604030504040204" pitchFamily="50" charset="-128"/>
              <a:ea typeface="メイリオ" panose="020B0604030504040204" pitchFamily="50" charset="-128"/>
            </a:endParaRPr>
          </a:p>
          <a:p>
            <a:r>
              <a:rPr lang="en-US" altLang="ja-JP"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rPr>
              <a:t>  </a:t>
            </a:r>
            <a:r>
              <a:rPr lang="en-US" altLang="ja-JP" dirty="0" smtClean="0">
                <a:latin typeface="メイリオ" panose="020B0604030504040204" pitchFamily="50" charset="-128"/>
                <a:ea typeface="メイリオ" panose="020B0604030504040204" pitchFamily="50" charset="-128"/>
              </a:rPr>
              <a:t>LINE</a:t>
            </a:r>
            <a:r>
              <a:rPr lang="ja-JP" altLang="en-US" dirty="0">
                <a:latin typeface="メイリオ" panose="020B0604030504040204" pitchFamily="50" charset="-128"/>
                <a:ea typeface="メイリオ" panose="020B0604030504040204" pitchFamily="50" charset="-128"/>
              </a:rPr>
              <a:t>：右記</a:t>
            </a:r>
            <a:r>
              <a:rPr lang="en-US" altLang="ja-JP" dirty="0">
                <a:latin typeface="メイリオ" panose="020B0604030504040204" pitchFamily="50" charset="-128"/>
                <a:ea typeface="メイリオ" panose="020B0604030504040204" pitchFamily="50" charset="-128"/>
              </a:rPr>
              <a:t>QR</a:t>
            </a:r>
            <a:r>
              <a:rPr lang="ja-JP" altLang="en-US" dirty="0">
                <a:latin typeface="メイリオ" panose="020B0604030504040204" pitchFamily="50" charset="-128"/>
                <a:ea typeface="メイリオ" panose="020B0604030504040204" pitchFamily="50" charset="-128"/>
              </a:rPr>
              <a:t>コードからお友達登録してください。</a:t>
            </a:r>
            <a:endParaRPr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●問合せ対応時間（窓口開設時間）</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・電話又はメールの場合：平日</a:t>
            </a:r>
            <a:r>
              <a:rPr lang="en-US" altLang="ja-JP" dirty="0">
                <a:latin typeface="メイリオ" panose="020B0604030504040204" pitchFamily="50" charset="-128"/>
                <a:ea typeface="メイリオ" panose="020B0604030504040204" pitchFamily="50" charset="-128"/>
              </a:rPr>
              <a:t>9</a:t>
            </a:r>
            <a:r>
              <a:rPr lang="ja-JP" altLang="en-US" dirty="0">
                <a:latin typeface="メイリオ" panose="020B0604030504040204" pitchFamily="50" charset="-128"/>
                <a:ea typeface="メイリオ" panose="020B0604030504040204" pitchFamily="50" charset="-128"/>
              </a:rPr>
              <a:t>時～</a:t>
            </a:r>
            <a:r>
              <a:rPr lang="en-US" altLang="ja-JP" dirty="0">
                <a:latin typeface="メイリオ" panose="020B0604030504040204" pitchFamily="50" charset="-128"/>
                <a:ea typeface="メイリオ" panose="020B0604030504040204" pitchFamily="50" charset="-128"/>
              </a:rPr>
              <a:t>17</a:t>
            </a:r>
            <a:r>
              <a:rPr lang="ja-JP" altLang="en-US" dirty="0">
                <a:latin typeface="メイリオ" panose="020B0604030504040204" pitchFamily="50" charset="-128"/>
                <a:ea typeface="メイリオ" panose="020B0604030504040204" pitchFamily="50" charset="-128"/>
              </a:rPr>
              <a:t>時</a:t>
            </a:r>
            <a:r>
              <a:rPr lang="en-US" altLang="ja-JP" dirty="0">
                <a:latin typeface="メイリオ" panose="020B0604030504040204" pitchFamily="50" charset="-128"/>
                <a:ea typeface="メイリオ" panose="020B0604030504040204" pitchFamily="50" charset="-128"/>
              </a:rPr>
              <a:t>30</a:t>
            </a:r>
            <a:r>
              <a:rPr lang="ja-JP" altLang="en-US" dirty="0">
                <a:latin typeface="メイリオ" panose="020B0604030504040204" pitchFamily="50" charset="-128"/>
                <a:ea typeface="メイリオ" panose="020B0604030504040204" pitchFamily="50" charset="-128"/>
              </a:rPr>
              <a:t>分</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LINE</a:t>
            </a:r>
            <a:r>
              <a:rPr lang="ja-JP" altLang="en-US" dirty="0">
                <a:latin typeface="メイリオ" panose="020B0604030504040204" pitchFamily="50" charset="-128"/>
                <a:ea typeface="メイリオ" panose="020B0604030504040204" pitchFamily="50" charset="-128"/>
              </a:rPr>
              <a:t>の場合：</a:t>
            </a:r>
            <a:r>
              <a:rPr lang="en-US" altLang="ja-JP" dirty="0">
                <a:latin typeface="メイリオ" panose="020B0604030504040204" pitchFamily="50" charset="-128"/>
                <a:ea typeface="メイリオ" panose="020B0604030504040204" pitchFamily="50" charset="-128"/>
              </a:rPr>
              <a:t>9</a:t>
            </a:r>
            <a:r>
              <a:rPr lang="ja-JP" altLang="en-US" dirty="0">
                <a:latin typeface="メイリオ" panose="020B0604030504040204" pitchFamily="50" charset="-128"/>
                <a:ea typeface="メイリオ" panose="020B0604030504040204" pitchFamily="50" charset="-128"/>
              </a:rPr>
              <a:t>時～</a:t>
            </a:r>
            <a:r>
              <a:rPr lang="en-US" altLang="ja-JP" dirty="0">
                <a:latin typeface="メイリオ" panose="020B0604030504040204" pitchFamily="50" charset="-128"/>
                <a:ea typeface="メイリオ" panose="020B0604030504040204" pitchFamily="50" charset="-128"/>
              </a:rPr>
              <a:t>21</a:t>
            </a:r>
            <a:r>
              <a:rPr lang="ja-JP" altLang="en-US" dirty="0">
                <a:latin typeface="メイリオ" panose="020B0604030504040204" pitchFamily="50" charset="-128"/>
                <a:ea typeface="メイリオ" panose="020B0604030504040204" pitchFamily="50" charset="-128"/>
              </a:rPr>
              <a:t>時（土日祝含む）</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●決済実績の確認対応時間：平日</a:t>
            </a:r>
            <a:r>
              <a:rPr lang="en-US" altLang="ja-JP" dirty="0">
                <a:latin typeface="メイリオ" panose="020B0604030504040204" pitchFamily="50" charset="-128"/>
                <a:ea typeface="メイリオ" panose="020B0604030504040204" pitchFamily="50" charset="-128"/>
              </a:rPr>
              <a:t>9</a:t>
            </a:r>
            <a:r>
              <a:rPr lang="ja-JP" altLang="en-US" dirty="0">
                <a:latin typeface="メイリオ" panose="020B0604030504040204" pitchFamily="50" charset="-128"/>
                <a:ea typeface="メイリオ" panose="020B0604030504040204" pitchFamily="50" charset="-128"/>
              </a:rPr>
              <a:t>時～</a:t>
            </a:r>
            <a:r>
              <a:rPr lang="en-US" altLang="ja-JP" dirty="0">
                <a:latin typeface="メイリオ" panose="020B0604030504040204" pitchFamily="50" charset="-128"/>
                <a:ea typeface="メイリオ" panose="020B0604030504040204" pitchFamily="50" charset="-128"/>
              </a:rPr>
              <a:t>17</a:t>
            </a:r>
            <a:r>
              <a:rPr lang="ja-JP" altLang="en-US" dirty="0">
                <a:latin typeface="メイリオ" panose="020B0604030504040204" pitchFamily="50" charset="-128"/>
                <a:ea typeface="メイリオ" panose="020B0604030504040204" pitchFamily="50" charset="-128"/>
              </a:rPr>
              <a:t>時</a:t>
            </a:r>
            <a:r>
              <a:rPr lang="en-US" altLang="ja-JP" dirty="0">
                <a:latin typeface="メイリオ" panose="020B0604030504040204" pitchFamily="50" charset="-128"/>
                <a:ea typeface="メイリオ" panose="020B0604030504040204" pitchFamily="50" charset="-128"/>
              </a:rPr>
              <a:t>30</a:t>
            </a:r>
            <a:r>
              <a:rPr lang="ja-JP" altLang="en-US" dirty="0">
                <a:latin typeface="メイリオ" panose="020B0604030504040204" pitchFamily="50" charset="-128"/>
                <a:ea typeface="メイリオ" panose="020B0604030504040204" pitchFamily="50" charset="-128"/>
              </a:rPr>
              <a:t>分</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利用明細の確認は、上記時間内にメールでのみ対応</a:t>
            </a:r>
            <a:endParaRPr lang="en-US" altLang="ja-JP" dirty="0">
              <a:latin typeface="メイリオ" panose="020B0604030504040204" pitchFamily="50" charset="-128"/>
              <a:ea typeface="メイリオ" panose="020B0604030504040204" pitchFamily="50" charset="-128"/>
            </a:endParaRPr>
          </a:p>
          <a:p>
            <a:r>
              <a:rPr lang="ja-JP" altLang="en-US" dirty="0"/>
              <a:t>　　　　</a:t>
            </a:r>
            <a:endParaRPr lang="en-US" altLang="ja-JP" dirty="0"/>
          </a:p>
        </p:txBody>
      </p:sp>
      <p:pic>
        <p:nvPicPr>
          <p:cNvPr id="30" name="図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1444" y="1928373"/>
            <a:ext cx="1578661" cy="1578661"/>
          </a:xfrm>
          <a:prstGeom prst="rect">
            <a:avLst/>
          </a:prstGeom>
        </p:spPr>
      </p:pic>
      <p:sp>
        <p:nvSpPr>
          <p:cNvPr id="17" name="テキスト ボックス 16"/>
          <p:cNvSpPr txBox="1"/>
          <p:nvPr/>
        </p:nvSpPr>
        <p:spPr>
          <a:xfrm>
            <a:off x="653143" y="5424434"/>
            <a:ext cx="8702846" cy="646331"/>
          </a:xfrm>
          <a:prstGeom prst="rect">
            <a:avLst/>
          </a:prstGeom>
          <a:noFill/>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その他、運営等に関して気になる点やトラブル等ありましたら、必ず事務局までご連絡ください。</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5737285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flipH="1">
            <a:off x="313899" y="191069"/>
            <a:ext cx="13647" cy="6469038"/>
          </a:xfrm>
          <a:prstGeom prst="line">
            <a:avLst/>
          </a:prstGeom>
          <a:ln>
            <a:solidFill>
              <a:srgbClr val="9C0A0A"/>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327546" y="191069"/>
            <a:ext cx="9307773" cy="0"/>
          </a:xfrm>
          <a:prstGeom prst="line">
            <a:avLst/>
          </a:prstGeom>
          <a:ln>
            <a:solidFill>
              <a:srgbClr val="9C0A0A"/>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9635319" y="191069"/>
            <a:ext cx="0" cy="6469038"/>
          </a:xfrm>
          <a:prstGeom prst="line">
            <a:avLst/>
          </a:prstGeom>
          <a:ln>
            <a:solidFill>
              <a:srgbClr val="9C0A0A"/>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338099" y="6660107"/>
            <a:ext cx="9307773" cy="0"/>
          </a:xfrm>
          <a:prstGeom prst="line">
            <a:avLst/>
          </a:prstGeom>
          <a:ln>
            <a:solidFill>
              <a:srgbClr val="9C0A0A"/>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520995" y="435935"/>
            <a:ext cx="1945758" cy="584775"/>
          </a:xfrm>
          <a:prstGeom prst="rect">
            <a:avLst/>
          </a:prstGeom>
          <a:noFill/>
        </p:spPr>
        <p:txBody>
          <a:bodyPr wrap="square" rtlCol="0">
            <a:spAutoFit/>
          </a:bodyPr>
          <a:lstStyle/>
          <a:p>
            <a:r>
              <a:rPr kumimoji="1" lang="ja-JP" altLang="en-US" sz="2800" b="1" dirty="0" smtClean="0">
                <a:latin typeface="メイリオ" panose="020B0604030504040204" pitchFamily="50" charset="-128"/>
                <a:ea typeface="メイリオ" panose="020B0604030504040204" pitchFamily="50" charset="-128"/>
              </a:rPr>
              <a:t>　</a:t>
            </a:r>
            <a:r>
              <a:rPr kumimoji="1" lang="ja-JP" altLang="en-US" sz="3200" b="1" dirty="0" smtClean="0">
                <a:latin typeface="メイリオ" panose="020B0604030504040204" pitchFamily="50" charset="-128"/>
                <a:ea typeface="メイリオ" panose="020B0604030504040204" pitchFamily="50" charset="-128"/>
              </a:rPr>
              <a:t>目 次</a:t>
            </a:r>
            <a:endParaRPr kumimoji="1" lang="ja-JP" altLang="en-US" sz="3200" b="1" dirty="0">
              <a:latin typeface="メイリオ" panose="020B0604030504040204" pitchFamily="50" charset="-128"/>
              <a:ea typeface="メイリオ" panose="020B0604030504040204" pitchFamily="50" charset="-128"/>
            </a:endParaRPr>
          </a:p>
        </p:txBody>
      </p:sp>
      <p:cxnSp>
        <p:nvCxnSpPr>
          <p:cNvPr id="21" name="直線コネクタ 20"/>
          <p:cNvCxnSpPr/>
          <p:nvPr/>
        </p:nvCxnSpPr>
        <p:spPr>
          <a:xfrm>
            <a:off x="520995" y="959155"/>
            <a:ext cx="8941982" cy="0"/>
          </a:xfrm>
          <a:prstGeom prst="line">
            <a:avLst/>
          </a:prstGeom>
          <a:ln w="34925">
            <a:solidFill>
              <a:srgbClr val="9C0A0A"/>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58" name="テキスト ボックス 57"/>
          <p:cNvSpPr txBox="1"/>
          <p:nvPr/>
        </p:nvSpPr>
        <p:spPr>
          <a:xfrm>
            <a:off x="1342559" y="2070665"/>
            <a:ext cx="7924270" cy="1523494"/>
          </a:xfrm>
          <a:prstGeom prst="rect">
            <a:avLst/>
          </a:prstGeom>
          <a:noFill/>
        </p:spPr>
        <p:txBody>
          <a:bodyPr wrap="square" rtlCol="0">
            <a:spAutoFit/>
          </a:bodyPr>
          <a:lstStyle/>
          <a:p>
            <a:r>
              <a:rPr kumimoji="1" lang="ja-JP" altLang="en-US" sz="1600" dirty="0" smtClean="0">
                <a:latin typeface="メイリオ" panose="020B0604030504040204" pitchFamily="50" charset="-128"/>
                <a:ea typeface="メイリオ" panose="020B0604030504040204" pitchFamily="50" charset="-128"/>
              </a:rPr>
              <a:t>取扱加盟宿泊施設の登録資格・・・・・・・・・・・・・・・Ｐ２</a:t>
            </a:r>
            <a:endParaRPr kumimoji="1" lang="en-US" altLang="ja-JP" sz="1600" dirty="0" smtClean="0">
              <a:latin typeface="メイリオ" panose="020B0604030504040204" pitchFamily="50" charset="-128"/>
              <a:ea typeface="メイリオ" panose="020B0604030504040204" pitchFamily="50" charset="-128"/>
            </a:endParaRPr>
          </a:p>
          <a:p>
            <a:endParaRPr lang="en-US" altLang="ja-JP" sz="900" dirty="0">
              <a:latin typeface="メイリオ" panose="020B0604030504040204" pitchFamily="50" charset="-128"/>
              <a:ea typeface="メイリオ" panose="020B0604030504040204" pitchFamily="50" charset="-128"/>
            </a:endParaRPr>
          </a:p>
          <a:p>
            <a:r>
              <a:rPr kumimoji="1" lang="ja-JP" altLang="en-US" sz="1600" dirty="0" smtClean="0">
                <a:latin typeface="メイリオ" panose="020B0604030504040204" pitchFamily="50" charset="-128"/>
                <a:ea typeface="メイリオ" panose="020B0604030504040204" pitchFamily="50" charset="-128"/>
              </a:rPr>
              <a:t>取扱加盟宿泊施設の登録に係る手数料・・・・・・・・・・・Ｐ２</a:t>
            </a:r>
            <a:endParaRPr kumimoji="1" lang="en-US" altLang="ja-JP" sz="1600" dirty="0" smtClean="0">
              <a:latin typeface="メイリオ" panose="020B0604030504040204" pitchFamily="50" charset="-128"/>
              <a:ea typeface="メイリオ" panose="020B0604030504040204" pitchFamily="50" charset="-128"/>
            </a:endParaRPr>
          </a:p>
          <a:p>
            <a:endParaRPr lang="en-US" altLang="ja-JP" sz="900" dirty="0" smtClean="0">
              <a:latin typeface="メイリオ" panose="020B0604030504040204" pitchFamily="50" charset="-128"/>
              <a:ea typeface="メイリオ" panose="020B0604030504040204" pitchFamily="50" charset="-128"/>
            </a:endParaRPr>
          </a:p>
          <a:p>
            <a:r>
              <a:rPr lang="ja-JP" altLang="en-US" sz="1600" dirty="0" smtClean="0">
                <a:latin typeface="メイリオ" panose="020B0604030504040204" pitchFamily="50" charset="-128"/>
                <a:ea typeface="メイリオ" panose="020B0604030504040204" pitchFamily="50" charset="-128"/>
              </a:rPr>
              <a:t>取扱加盟宿泊施設の申込・・・・・・・・・・・・・・・・・Ｐ３</a:t>
            </a:r>
            <a:endParaRPr lang="en-US" altLang="ja-JP" sz="1600" dirty="0" smtClean="0">
              <a:latin typeface="メイリオ" panose="020B0604030504040204" pitchFamily="50" charset="-128"/>
              <a:ea typeface="メイリオ" panose="020B0604030504040204" pitchFamily="50" charset="-128"/>
            </a:endParaRPr>
          </a:p>
          <a:p>
            <a:endParaRPr lang="en-US" altLang="ja-JP" sz="900" dirty="0">
              <a:latin typeface="メイリオ" panose="020B0604030504040204" pitchFamily="50" charset="-128"/>
              <a:ea typeface="メイリオ" panose="020B0604030504040204" pitchFamily="50" charset="-128"/>
            </a:endParaRPr>
          </a:p>
          <a:p>
            <a:r>
              <a:rPr lang="ja-JP" altLang="en-US" sz="1600" dirty="0" smtClean="0">
                <a:latin typeface="メイリオ" panose="020B0604030504040204" pitchFamily="50" charset="-128"/>
                <a:ea typeface="メイリオ" panose="020B0604030504040204" pitchFamily="50" charset="-128"/>
              </a:rPr>
              <a:t>取扱加盟宿泊施設登録後の流れ・・・・・・・・・・・・・・Ｐ３</a:t>
            </a:r>
            <a:endParaRPr lang="en-US" altLang="ja-JP" sz="1600" dirty="0">
              <a:latin typeface="メイリオ" panose="020B0604030504040204" pitchFamily="50" charset="-128"/>
              <a:ea typeface="メイリオ" panose="020B0604030504040204" pitchFamily="50" charset="-128"/>
            </a:endParaRPr>
          </a:p>
        </p:txBody>
      </p:sp>
      <p:sp>
        <p:nvSpPr>
          <p:cNvPr id="59" name="テキスト ボックス 58"/>
          <p:cNvSpPr txBox="1"/>
          <p:nvPr/>
        </p:nvSpPr>
        <p:spPr>
          <a:xfrm>
            <a:off x="1201531" y="1073463"/>
            <a:ext cx="1828800" cy="400110"/>
          </a:xfrm>
          <a:prstGeom prst="rect">
            <a:avLst/>
          </a:prstGeom>
          <a:noFill/>
        </p:spPr>
        <p:txBody>
          <a:bodyPr wrap="square" rtlCol="0">
            <a:spAutoFit/>
          </a:bodyPr>
          <a:lstStyle/>
          <a:p>
            <a:r>
              <a:rPr kumimoji="1" lang="ja-JP" altLang="en-US" sz="2000" b="1" dirty="0" smtClean="0">
                <a:latin typeface="メイリオ" panose="020B0604030504040204" pitchFamily="50" charset="-128"/>
                <a:ea typeface="メイリオ" panose="020B0604030504040204" pitchFamily="50" charset="-128"/>
              </a:rPr>
              <a:t>はじめに</a:t>
            </a:r>
            <a:endParaRPr kumimoji="1" lang="ja-JP" altLang="en-US" sz="2000" b="1" dirty="0">
              <a:latin typeface="メイリオ" panose="020B0604030504040204" pitchFamily="50" charset="-128"/>
              <a:ea typeface="メイリオ" panose="020B0604030504040204" pitchFamily="50" charset="-128"/>
            </a:endParaRPr>
          </a:p>
        </p:txBody>
      </p:sp>
      <p:cxnSp>
        <p:nvCxnSpPr>
          <p:cNvPr id="61" name="直線コネクタ 60"/>
          <p:cNvCxnSpPr/>
          <p:nvPr/>
        </p:nvCxnSpPr>
        <p:spPr>
          <a:xfrm>
            <a:off x="1234434" y="1466689"/>
            <a:ext cx="8079475" cy="0"/>
          </a:xfrm>
          <a:prstGeom prst="line">
            <a:avLst/>
          </a:prstGeom>
          <a:ln>
            <a:solidFill>
              <a:srgbClr val="9C0A0A"/>
            </a:solidFill>
          </a:ln>
        </p:spPr>
        <p:style>
          <a:lnRef idx="1">
            <a:schemeClr val="accent1"/>
          </a:lnRef>
          <a:fillRef idx="0">
            <a:schemeClr val="accent1"/>
          </a:fillRef>
          <a:effectRef idx="0">
            <a:schemeClr val="accent1"/>
          </a:effectRef>
          <a:fontRef idx="minor">
            <a:schemeClr val="tx1"/>
          </a:fontRef>
        </p:style>
      </p:cxnSp>
      <p:sp>
        <p:nvSpPr>
          <p:cNvPr id="64" name="テキスト ボックス 63"/>
          <p:cNvSpPr txBox="1"/>
          <p:nvPr/>
        </p:nvSpPr>
        <p:spPr>
          <a:xfrm>
            <a:off x="1375464" y="1475698"/>
            <a:ext cx="7938446" cy="338554"/>
          </a:xfrm>
          <a:prstGeom prst="rect">
            <a:avLst/>
          </a:prstGeom>
          <a:noFill/>
        </p:spPr>
        <p:txBody>
          <a:bodyPr wrap="square" rtlCol="0">
            <a:spAutoFit/>
          </a:bodyPr>
          <a:lstStyle/>
          <a:p>
            <a:r>
              <a:rPr lang="ja-JP" altLang="en-US" sz="1600" dirty="0" smtClean="0">
                <a:latin typeface="メイリオ" panose="020B0604030504040204" pitchFamily="50" charset="-128"/>
                <a:ea typeface="メイリオ" panose="020B0604030504040204" pitchFamily="50" charset="-128"/>
              </a:rPr>
              <a:t>「</a:t>
            </a:r>
            <a:r>
              <a:rPr lang="en-US" altLang="ja-JP" sz="1600" dirty="0" smtClean="0">
                <a:latin typeface="メイリオ" panose="020B0604030504040204" pitchFamily="50" charset="-128"/>
                <a:ea typeface="メイリオ" panose="020B0604030504040204" pitchFamily="50" charset="-128"/>
              </a:rPr>
              <a:t>【</a:t>
            </a:r>
            <a:r>
              <a:rPr kumimoji="1" lang="ja-JP" altLang="en-US" sz="1600" dirty="0" smtClean="0">
                <a:latin typeface="メイリオ" panose="020B0604030504040204" pitchFamily="50" charset="-128"/>
                <a:ea typeface="メイリオ" panose="020B0604030504040204" pitchFamily="50" charset="-128"/>
              </a:rPr>
              <a:t>新</a:t>
            </a:r>
            <a:r>
              <a:rPr kumimoji="1" lang="en-US" altLang="ja-JP" sz="1600" dirty="0" smtClean="0">
                <a:latin typeface="メイリオ" panose="020B0604030504040204" pitchFamily="50" charset="-128"/>
                <a:ea typeface="メイリオ" panose="020B0604030504040204" pitchFamily="50" charset="-128"/>
              </a:rPr>
              <a:t>】</a:t>
            </a:r>
            <a:r>
              <a:rPr kumimoji="1" lang="ja-JP" altLang="en-US" sz="1600" dirty="0" smtClean="0">
                <a:latin typeface="メイリオ" panose="020B0604030504040204" pitchFamily="50" charset="-128"/>
                <a:ea typeface="メイリオ" panose="020B0604030504040204" pitchFamily="50" charset="-128"/>
              </a:rPr>
              <a:t>対馬</a:t>
            </a:r>
            <a:r>
              <a:rPr kumimoji="1" lang="ja-JP" altLang="en-US" sz="1600" dirty="0" smtClean="0">
                <a:latin typeface="メイリオ" panose="020B0604030504040204" pitchFamily="50" charset="-128"/>
                <a:ea typeface="メイリオ" panose="020B0604030504040204" pitchFamily="50" charset="-128"/>
              </a:rPr>
              <a:t>藩札</a:t>
            </a:r>
            <a:r>
              <a:rPr lang="ja-JP" altLang="en-US" sz="1600" dirty="0" smtClean="0">
                <a:latin typeface="メイリオ" panose="020B0604030504040204" pitchFamily="50" charset="-128"/>
                <a:ea typeface="メイリオ" panose="020B0604030504040204" pitchFamily="50" charset="-128"/>
              </a:rPr>
              <a:t>」</a:t>
            </a:r>
            <a:r>
              <a:rPr kumimoji="1" lang="ja-JP" altLang="en-US" sz="1600" dirty="0" smtClean="0">
                <a:latin typeface="メイリオ" panose="020B0604030504040204" pitchFamily="50" charset="-128"/>
                <a:ea typeface="メイリオ" panose="020B0604030504040204" pitchFamily="50" charset="-128"/>
              </a:rPr>
              <a:t>について・・・・・・・・・・・・・・</a:t>
            </a:r>
            <a:r>
              <a:rPr kumimoji="1" lang="ja-JP" altLang="en-US" sz="1600" dirty="0" smtClean="0">
                <a:latin typeface="メイリオ" panose="020B0604030504040204" pitchFamily="50" charset="-128"/>
                <a:ea typeface="メイリオ" panose="020B0604030504040204" pitchFamily="50" charset="-128"/>
              </a:rPr>
              <a:t>・Ｐ</a:t>
            </a:r>
            <a:r>
              <a:rPr kumimoji="1" lang="en-US" altLang="ja-JP" sz="1600" dirty="0" smtClean="0">
                <a:latin typeface="メイリオ" panose="020B0604030504040204" pitchFamily="50" charset="-128"/>
                <a:ea typeface="メイリオ" panose="020B0604030504040204" pitchFamily="50" charset="-128"/>
              </a:rPr>
              <a:t>1</a:t>
            </a:r>
            <a:endParaRPr kumimoji="1" lang="ja-JP" altLang="en-US" sz="1600" dirty="0">
              <a:latin typeface="メイリオ" panose="020B0604030504040204" pitchFamily="50" charset="-128"/>
              <a:ea typeface="メイリオ" panose="020B0604030504040204" pitchFamily="50" charset="-128"/>
            </a:endParaRPr>
          </a:p>
        </p:txBody>
      </p:sp>
      <p:sp>
        <p:nvSpPr>
          <p:cNvPr id="65" name="テキスト ボックス 64"/>
          <p:cNvSpPr txBox="1"/>
          <p:nvPr/>
        </p:nvSpPr>
        <p:spPr>
          <a:xfrm>
            <a:off x="1201531" y="1745815"/>
            <a:ext cx="2442950" cy="400110"/>
          </a:xfrm>
          <a:prstGeom prst="rect">
            <a:avLst/>
          </a:prstGeom>
          <a:noFill/>
        </p:spPr>
        <p:txBody>
          <a:bodyPr wrap="square" rtlCol="0">
            <a:spAutoFit/>
          </a:bodyPr>
          <a:lstStyle/>
          <a:p>
            <a:r>
              <a:rPr kumimoji="1" lang="ja-JP" altLang="en-US" sz="2000" b="1" dirty="0" smtClean="0">
                <a:latin typeface="メイリオ" panose="020B0604030504040204" pitchFamily="50" charset="-128"/>
                <a:ea typeface="メイリオ" panose="020B0604030504040204" pitchFamily="50" charset="-128"/>
              </a:rPr>
              <a:t>加盟店の準備</a:t>
            </a:r>
            <a:endParaRPr kumimoji="1" lang="ja-JP" altLang="en-US" sz="2000" b="1" dirty="0">
              <a:latin typeface="メイリオ" panose="020B0604030504040204" pitchFamily="50" charset="-128"/>
              <a:ea typeface="メイリオ" panose="020B0604030504040204" pitchFamily="50" charset="-128"/>
            </a:endParaRPr>
          </a:p>
        </p:txBody>
      </p:sp>
      <p:cxnSp>
        <p:nvCxnSpPr>
          <p:cNvPr id="66" name="直線コネクタ 65"/>
          <p:cNvCxnSpPr/>
          <p:nvPr/>
        </p:nvCxnSpPr>
        <p:spPr>
          <a:xfrm>
            <a:off x="1274481" y="2060207"/>
            <a:ext cx="8079475" cy="0"/>
          </a:xfrm>
          <a:prstGeom prst="line">
            <a:avLst/>
          </a:prstGeom>
          <a:ln>
            <a:solidFill>
              <a:srgbClr val="9C0A0A"/>
            </a:solidFill>
          </a:ln>
        </p:spPr>
        <p:style>
          <a:lnRef idx="1">
            <a:schemeClr val="accent1"/>
          </a:lnRef>
          <a:fillRef idx="0">
            <a:schemeClr val="accent1"/>
          </a:fillRef>
          <a:effectRef idx="0">
            <a:schemeClr val="accent1"/>
          </a:effectRef>
          <a:fontRef idx="minor">
            <a:schemeClr val="tx1"/>
          </a:fontRef>
        </p:style>
      </p:cxnSp>
      <p:sp>
        <p:nvSpPr>
          <p:cNvPr id="67" name="テキスト ボックス 66"/>
          <p:cNvSpPr txBox="1"/>
          <p:nvPr/>
        </p:nvSpPr>
        <p:spPr>
          <a:xfrm>
            <a:off x="1274481" y="3487122"/>
            <a:ext cx="2640294" cy="400110"/>
          </a:xfrm>
          <a:prstGeom prst="rect">
            <a:avLst/>
          </a:prstGeom>
          <a:noFill/>
        </p:spPr>
        <p:txBody>
          <a:bodyPr wrap="square" rtlCol="0">
            <a:spAutoFit/>
          </a:bodyPr>
          <a:lstStyle/>
          <a:p>
            <a:r>
              <a:rPr kumimoji="1" lang="ja-JP" altLang="en-US" sz="2000" b="1" dirty="0" smtClean="0">
                <a:latin typeface="メイリオ" panose="020B0604030504040204" pitchFamily="50" charset="-128"/>
                <a:ea typeface="メイリオ" panose="020B0604030504040204" pitchFamily="50" charset="-128"/>
              </a:rPr>
              <a:t>ご利用にあたって</a:t>
            </a:r>
            <a:endParaRPr kumimoji="1" lang="ja-JP" altLang="en-US" sz="2000" b="1" dirty="0">
              <a:latin typeface="メイリオ" panose="020B0604030504040204" pitchFamily="50" charset="-128"/>
              <a:ea typeface="メイリオ" panose="020B0604030504040204" pitchFamily="50" charset="-128"/>
            </a:endParaRPr>
          </a:p>
        </p:txBody>
      </p:sp>
      <p:cxnSp>
        <p:nvCxnSpPr>
          <p:cNvPr id="68" name="直線コネクタ 67"/>
          <p:cNvCxnSpPr/>
          <p:nvPr/>
        </p:nvCxnSpPr>
        <p:spPr>
          <a:xfrm>
            <a:off x="1234434" y="3809826"/>
            <a:ext cx="8079475" cy="0"/>
          </a:xfrm>
          <a:prstGeom prst="line">
            <a:avLst/>
          </a:prstGeom>
          <a:ln>
            <a:solidFill>
              <a:srgbClr val="9C0A0A"/>
            </a:solidFill>
          </a:ln>
        </p:spPr>
        <p:style>
          <a:lnRef idx="1">
            <a:schemeClr val="accent1"/>
          </a:lnRef>
          <a:fillRef idx="0">
            <a:schemeClr val="accent1"/>
          </a:fillRef>
          <a:effectRef idx="0">
            <a:schemeClr val="accent1"/>
          </a:effectRef>
          <a:fontRef idx="minor">
            <a:schemeClr val="tx1"/>
          </a:fontRef>
        </p:style>
      </p:cxnSp>
      <p:sp>
        <p:nvSpPr>
          <p:cNvPr id="69" name="テキスト ボックス 68"/>
          <p:cNvSpPr txBox="1"/>
          <p:nvPr/>
        </p:nvSpPr>
        <p:spPr>
          <a:xfrm>
            <a:off x="1359011" y="3811503"/>
            <a:ext cx="7924270" cy="1569660"/>
          </a:xfrm>
          <a:prstGeom prst="rect">
            <a:avLst/>
          </a:prstGeom>
          <a:noFill/>
        </p:spPr>
        <p:txBody>
          <a:bodyPr wrap="square" rtlCol="0">
            <a:spAutoFit/>
          </a:bodyPr>
          <a:lstStyle/>
          <a:p>
            <a:r>
              <a:rPr kumimoji="1" lang="ja-JP" altLang="en-US" sz="1600" dirty="0" smtClean="0">
                <a:latin typeface="メイリオ" panose="020B0604030504040204" pitchFamily="50" charset="-128"/>
                <a:ea typeface="メイリオ" panose="020B0604030504040204" pitchFamily="50" charset="-128"/>
              </a:rPr>
              <a:t>運用事務</a:t>
            </a:r>
            <a:endParaRPr lang="en-US" altLang="ja-JP" sz="900" dirty="0">
              <a:latin typeface="メイリオ" panose="020B0604030504040204" pitchFamily="50" charset="-128"/>
              <a:ea typeface="メイリオ" panose="020B0604030504040204" pitchFamily="50" charset="-128"/>
            </a:endParaRPr>
          </a:p>
          <a:p>
            <a:r>
              <a:rPr kumimoji="1" lang="ja-JP" altLang="en-US" sz="1600" dirty="0" smtClean="0">
                <a:latin typeface="メイリオ" panose="020B0604030504040204" pitchFamily="50" charset="-128"/>
                <a:ea typeface="メイリオ" panose="020B0604030504040204" pitchFamily="50" charset="-128"/>
              </a:rPr>
              <a:t>　ＳＴＥＰ１</a:t>
            </a:r>
            <a:r>
              <a:rPr kumimoji="1" lang="en-US" altLang="ja-JP" sz="1600" dirty="0" smtClean="0">
                <a:latin typeface="メイリオ" panose="020B0604030504040204" pitchFamily="50" charset="-128"/>
                <a:ea typeface="メイリオ" panose="020B0604030504040204" pitchFamily="50" charset="-128"/>
              </a:rPr>
              <a:t>〈</a:t>
            </a:r>
            <a:r>
              <a:rPr kumimoji="1" lang="ja-JP" altLang="en-US" sz="1600" dirty="0" smtClean="0">
                <a:latin typeface="メイリオ" panose="020B0604030504040204" pitchFamily="50" charset="-128"/>
                <a:ea typeface="メイリオ" panose="020B0604030504040204" pitchFamily="50" charset="-128"/>
              </a:rPr>
              <a:t>同意フォームへの回答</a:t>
            </a:r>
            <a:r>
              <a:rPr kumimoji="1" lang="en-US" altLang="ja-JP" sz="1600" dirty="0" smtClean="0">
                <a:latin typeface="メイリオ" panose="020B0604030504040204" pitchFamily="50" charset="-128"/>
                <a:ea typeface="メイリオ" panose="020B0604030504040204" pitchFamily="50" charset="-128"/>
              </a:rPr>
              <a:t>〉</a:t>
            </a:r>
            <a:r>
              <a:rPr kumimoji="1" lang="ja-JP" altLang="en-US" sz="1600" dirty="0" smtClean="0">
                <a:latin typeface="メイリオ" panose="020B0604030504040204" pitchFamily="50" charset="-128"/>
                <a:ea typeface="メイリオ" panose="020B0604030504040204" pitchFamily="50" charset="-128"/>
              </a:rPr>
              <a:t>・・・・・・・・・・Ｐ４</a:t>
            </a:r>
            <a:endParaRPr kumimoji="1" lang="en-US" altLang="ja-JP" sz="1600" dirty="0" smtClean="0">
              <a:latin typeface="メイリオ" panose="020B0604030504040204" pitchFamily="50" charset="-128"/>
              <a:ea typeface="メイリオ" panose="020B0604030504040204" pitchFamily="50" charset="-128"/>
            </a:endParaRPr>
          </a:p>
          <a:p>
            <a:r>
              <a:rPr kumimoji="1" lang="ja-JP" altLang="en-US" sz="1600" dirty="0" smtClean="0">
                <a:latin typeface="メイリオ" panose="020B0604030504040204" pitchFamily="50" charset="-128"/>
                <a:ea typeface="メイリオ" panose="020B0604030504040204" pitchFamily="50" charset="-128"/>
              </a:rPr>
              <a:t>　ＳＴＥＰ２</a:t>
            </a:r>
            <a:r>
              <a:rPr kumimoji="1" lang="en-US" altLang="ja-JP" sz="1600" dirty="0" smtClean="0">
                <a:latin typeface="メイリオ" panose="020B0604030504040204" pitchFamily="50" charset="-128"/>
                <a:ea typeface="メイリオ" panose="020B0604030504040204" pitchFamily="50" charset="-128"/>
              </a:rPr>
              <a:t>〈</a:t>
            </a:r>
            <a:r>
              <a:rPr kumimoji="1" lang="ja-JP" altLang="en-US" sz="1600" dirty="0" smtClean="0">
                <a:latin typeface="メイリオ" panose="020B0604030504040204" pitchFamily="50" charset="-128"/>
                <a:ea typeface="メイリオ" panose="020B0604030504040204" pitchFamily="50" charset="-128"/>
              </a:rPr>
              <a:t>ウォレットの追加とチャージの流れ</a:t>
            </a:r>
            <a:r>
              <a:rPr kumimoji="1" lang="en-US" altLang="ja-JP" sz="1600" dirty="0" smtClean="0">
                <a:latin typeface="メイリオ" panose="020B0604030504040204" pitchFamily="50" charset="-128"/>
                <a:ea typeface="メイリオ" panose="020B0604030504040204" pitchFamily="50" charset="-128"/>
              </a:rPr>
              <a:t>〉</a:t>
            </a:r>
            <a:r>
              <a:rPr kumimoji="1" lang="ja-JP" altLang="en-US" sz="1600" dirty="0" smtClean="0">
                <a:latin typeface="メイリオ" panose="020B0604030504040204" pitchFamily="50" charset="-128"/>
                <a:ea typeface="メイリオ" panose="020B0604030504040204" pitchFamily="50" charset="-128"/>
              </a:rPr>
              <a:t>・・・・Ｐ５</a:t>
            </a:r>
            <a:endParaRPr kumimoji="1" lang="en-US" altLang="ja-JP" sz="1600" dirty="0" smtClean="0">
              <a:latin typeface="メイリオ" panose="020B0604030504040204" pitchFamily="50" charset="-128"/>
              <a:ea typeface="メイリオ" panose="020B0604030504040204" pitchFamily="50" charset="-128"/>
            </a:endParaRPr>
          </a:p>
          <a:p>
            <a:r>
              <a:rPr kumimoji="1" lang="ja-JP" altLang="en-US" sz="1600" dirty="0" smtClean="0">
                <a:latin typeface="メイリオ" panose="020B0604030504040204" pitchFamily="50" charset="-128"/>
                <a:ea typeface="メイリオ" panose="020B0604030504040204" pitchFamily="50" charset="-128"/>
              </a:rPr>
              <a:t>　ＳＴＥＰ３</a:t>
            </a:r>
            <a:r>
              <a:rPr kumimoji="1" lang="en-US" altLang="ja-JP" sz="1600" dirty="0" smtClean="0">
                <a:latin typeface="メイリオ" panose="020B0604030504040204" pitchFamily="50" charset="-128"/>
                <a:ea typeface="メイリオ" panose="020B0604030504040204" pitchFamily="50" charset="-128"/>
              </a:rPr>
              <a:t>〈</a:t>
            </a:r>
            <a:r>
              <a:rPr kumimoji="1" lang="ja-JP" altLang="en-US" sz="1600" dirty="0" smtClean="0">
                <a:latin typeface="メイリオ" panose="020B0604030504040204" pitchFamily="50" charset="-128"/>
                <a:ea typeface="メイリオ" panose="020B0604030504040204" pitchFamily="50" charset="-128"/>
              </a:rPr>
              <a:t>利用及び決済の流れ</a:t>
            </a:r>
            <a:r>
              <a:rPr kumimoji="1" lang="en-US" altLang="ja-JP" sz="1600" dirty="0" smtClean="0">
                <a:latin typeface="メイリオ" panose="020B0604030504040204" pitchFamily="50" charset="-128"/>
                <a:ea typeface="メイリオ" panose="020B0604030504040204" pitchFamily="50" charset="-128"/>
              </a:rPr>
              <a:t>〉</a:t>
            </a:r>
            <a:r>
              <a:rPr kumimoji="1" lang="ja-JP" altLang="en-US" sz="1600" dirty="0" smtClean="0">
                <a:latin typeface="メイリオ" panose="020B0604030504040204" pitchFamily="50" charset="-128"/>
                <a:ea typeface="メイリオ" panose="020B0604030504040204" pitchFamily="50" charset="-128"/>
              </a:rPr>
              <a:t>・・・・・・・・・・・Ｐ６</a:t>
            </a:r>
            <a:endParaRPr kumimoji="1" lang="en-US" altLang="ja-JP" sz="1600" dirty="0" smtClean="0">
              <a:latin typeface="メイリオ" panose="020B0604030504040204" pitchFamily="50" charset="-128"/>
              <a:ea typeface="メイリオ" panose="020B0604030504040204" pitchFamily="50" charset="-128"/>
            </a:endParaRPr>
          </a:p>
          <a:p>
            <a:r>
              <a:rPr kumimoji="1" lang="ja-JP" altLang="en-US" sz="1600" dirty="0" smtClean="0">
                <a:latin typeface="メイリオ" panose="020B0604030504040204" pitchFamily="50" charset="-128"/>
                <a:ea typeface="メイリオ" panose="020B0604030504040204" pitchFamily="50" charset="-128"/>
              </a:rPr>
              <a:t>　ＳＴＥＰ４</a:t>
            </a:r>
            <a:r>
              <a:rPr kumimoji="1" lang="en-US" altLang="ja-JP" sz="1600" dirty="0" smtClean="0">
                <a:latin typeface="メイリオ" panose="020B0604030504040204" pitchFamily="50" charset="-128"/>
                <a:ea typeface="メイリオ" panose="020B0604030504040204" pitchFamily="50" charset="-128"/>
              </a:rPr>
              <a:t>〈</a:t>
            </a:r>
            <a:r>
              <a:rPr kumimoji="1" lang="ja-JP" altLang="en-US" sz="1600" dirty="0" smtClean="0">
                <a:latin typeface="メイリオ" panose="020B0604030504040204" pitchFamily="50" charset="-128"/>
                <a:ea typeface="メイリオ" panose="020B0604030504040204" pitchFamily="50" charset="-128"/>
              </a:rPr>
              <a:t>事務局への報告事務</a:t>
            </a:r>
            <a:r>
              <a:rPr kumimoji="1" lang="en-US" altLang="ja-JP" sz="1600" dirty="0" smtClean="0">
                <a:latin typeface="メイリオ" panose="020B0604030504040204" pitchFamily="50" charset="-128"/>
                <a:ea typeface="メイリオ" panose="020B0604030504040204" pitchFamily="50" charset="-128"/>
              </a:rPr>
              <a:t>〉</a:t>
            </a:r>
            <a:r>
              <a:rPr kumimoji="1" lang="ja-JP" altLang="en-US" sz="1600" dirty="0" smtClean="0">
                <a:latin typeface="メイリオ" panose="020B0604030504040204" pitchFamily="50" charset="-128"/>
                <a:ea typeface="メイリオ" panose="020B0604030504040204" pitchFamily="50" charset="-128"/>
              </a:rPr>
              <a:t>・・・・・・・・・・・Ｐ７</a:t>
            </a:r>
            <a:endParaRPr kumimoji="1" lang="en-US" altLang="ja-JP" sz="1600" dirty="0" smtClean="0">
              <a:latin typeface="メイリオ" panose="020B0604030504040204" pitchFamily="50" charset="-128"/>
              <a:ea typeface="メイリオ" panose="020B0604030504040204" pitchFamily="50" charset="-128"/>
            </a:endParaRPr>
          </a:p>
          <a:p>
            <a:r>
              <a:rPr kumimoji="1" lang="ja-JP" altLang="en-US" sz="1600" dirty="0" smtClean="0">
                <a:latin typeface="メイリオ" panose="020B0604030504040204" pitchFamily="50" charset="-128"/>
                <a:ea typeface="メイリオ" panose="020B0604030504040204" pitchFamily="50" charset="-128"/>
              </a:rPr>
              <a:t>　ＳＴＥＰ５</a:t>
            </a:r>
            <a:r>
              <a:rPr kumimoji="1" lang="en-US" altLang="ja-JP" sz="1600" dirty="0" smtClean="0">
                <a:latin typeface="メイリオ" panose="020B0604030504040204" pitchFamily="50" charset="-128"/>
                <a:ea typeface="メイリオ" panose="020B0604030504040204" pitchFamily="50" charset="-128"/>
              </a:rPr>
              <a:t>〈</a:t>
            </a:r>
            <a:r>
              <a:rPr kumimoji="1" lang="ja-JP" altLang="en-US" sz="1600" dirty="0" smtClean="0">
                <a:latin typeface="メイリオ" panose="020B0604030504040204" pitchFamily="50" charset="-128"/>
                <a:ea typeface="メイリオ" panose="020B0604030504040204" pitchFamily="50" charset="-128"/>
              </a:rPr>
              <a:t>留意事項等</a:t>
            </a:r>
            <a:r>
              <a:rPr kumimoji="1" lang="en-US" altLang="ja-JP" sz="1600" dirty="0" smtClean="0">
                <a:latin typeface="メイリオ" panose="020B0604030504040204" pitchFamily="50" charset="-128"/>
                <a:ea typeface="メイリオ" panose="020B0604030504040204" pitchFamily="50" charset="-128"/>
              </a:rPr>
              <a:t>〉</a:t>
            </a:r>
            <a:r>
              <a:rPr kumimoji="1" lang="ja-JP" altLang="en-US" sz="1600" dirty="0" smtClean="0">
                <a:latin typeface="メイリオ" panose="020B0604030504040204" pitchFamily="50" charset="-128"/>
                <a:ea typeface="メイリオ" panose="020B0604030504040204" pitchFamily="50" charset="-128"/>
              </a:rPr>
              <a:t>・・・・・・・・・・・・・・・Ｐ８</a:t>
            </a:r>
            <a:endParaRPr kumimoji="1" lang="en-US" altLang="ja-JP" sz="1600" dirty="0" smtClean="0">
              <a:latin typeface="メイリオ" panose="020B0604030504040204" pitchFamily="50" charset="-128"/>
              <a:ea typeface="メイリオ" panose="020B0604030504040204" pitchFamily="50" charset="-128"/>
            </a:endParaRPr>
          </a:p>
        </p:txBody>
      </p:sp>
      <p:cxnSp>
        <p:nvCxnSpPr>
          <p:cNvPr id="70" name="直線コネクタ 69"/>
          <p:cNvCxnSpPr/>
          <p:nvPr/>
        </p:nvCxnSpPr>
        <p:spPr>
          <a:xfrm>
            <a:off x="1254028" y="5578660"/>
            <a:ext cx="8079475" cy="0"/>
          </a:xfrm>
          <a:prstGeom prst="line">
            <a:avLst/>
          </a:prstGeom>
          <a:ln>
            <a:solidFill>
              <a:srgbClr val="9C0A0A"/>
            </a:solidFill>
          </a:ln>
        </p:spPr>
        <p:style>
          <a:lnRef idx="1">
            <a:schemeClr val="accent1"/>
          </a:lnRef>
          <a:fillRef idx="0">
            <a:schemeClr val="accent1"/>
          </a:fillRef>
          <a:effectRef idx="0">
            <a:schemeClr val="accent1"/>
          </a:effectRef>
          <a:fontRef idx="minor">
            <a:schemeClr val="tx1"/>
          </a:fontRef>
        </p:style>
      </p:cxnSp>
      <p:sp>
        <p:nvSpPr>
          <p:cNvPr id="71" name="テキスト ボックス 70"/>
          <p:cNvSpPr txBox="1"/>
          <p:nvPr/>
        </p:nvSpPr>
        <p:spPr>
          <a:xfrm>
            <a:off x="1201531" y="5287759"/>
            <a:ext cx="2135347" cy="400110"/>
          </a:xfrm>
          <a:prstGeom prst="rect">
            <a:avLst/>
          </a:prstGeom>
          <a:noFill/>
        </p:spPr>
        <p:txBody>
          <a:bodyPr wrap="square" rtlCol="0">
            <a:spAutoFit/>
          </a:bodyPr>
          <a:lstStyle/>
          <a:p>
            <a:r>
              <a:rPr kumimoji="1" lang="ja-JP" altLang="en-US" sz="2000" b="1" dirty="0" smtClean="0">
                <a:latin typeface="メイリオ" panose="020B0604030504040204" pitchFamily="50" charset="-128"/>
                <a:ea typeface="メイリオ" panose="020B0604030504040204" pitchFamily="50" charset="-128"/>
              </a:rPr>
              <a:t>その他</a:t>
            </a:r>
            <a:endParaRPr kumimoji="1" lang="ja-JP" altLang="en-US" sz="2000" b="1" dirty="0">
              <a:latin typeface="メイリオ" panose="020B0604030504040204" pitchFamily="50" charset="-128"/>
              <a:ea typeface="メイリオ" panose="020B0604030504040204" pitchFamily="50" charset="-128"/>
            </a:endParaRPr>
          </a:p>
        </p:txBody>
      </p:sp>
      <p:sp>
        <p:nvSpPr>
          <p:cNvPr id="73" name="テキスト ボックス 72"/>
          <p:cNvSpPr txBox="1"/>
          <p:nvPr/>
        </p:nvSpPr>
        <p:spPr>
          <a:xfrm>
            <a:off x="1328489" y="5606881"/>
            <a:ext cx="7891364" cy="830997"/>
          </a:xfrm>
          <a:prstGeom prst="rect">
            <a:avLst/>
          </a:prstGeom>
          <a:noFill/>
        </p:spPr>
        <p:txBody>
          <a:bodyPr wrap="square" rtlCol="0">
            <a:spAutoFit/>
          </a:bodyPr>
          <a:lstStyle/>
          <a:p>
            <a:r>
              <a:rPr kumimoji="1" lang="ja-JP" altLang="en-US" sz="1600" dirty="0" smtClean="0">
                <a:latin typeface="メイリオ" panose="020B0604030504040204" pitchFamily="50" charset="-128"/>
                <a:ea typeface="メイリオ" panose="020B0604030504040204" pitchFamily="50" charset="-128"/>
              </a:rPr>
              <a:t>変更点のまとめ・・・・・・・・・・・・・・・・・・・・・Ｐ９</a:t>
            </a:r>
            <a:endParaRPr kumimoji="1" lang="en-US" altLang="ja-JP" sz="1600" dirty="0" smtClean="0">
              <a:latin typeface="メイリオ" panose="020B0604030504040204" pitchFamily="50" charset="-128"/>
              <a:ea typeface="メイリオ" panose="020B0604030504040204" pitchFamily="50" charset="-128"/>
            </a:endParaRPr>
          </a:p>
          <a:p>
            <a:r>
              <a:rPr kumimoji="1" lang="ja-JP" altLang="en-US" sz="1600" dirty="0" smtClean="0">
                <a:latin typeface="メイリオ" panose="020B0604030504040204" pitchFamily="50" charset="-128"/>
                <a:ea typeface="メイリオ" panose="020B0604030504040204" pitchFamily="50" charset="-128"/>
              </a:rPr>
              <a:t>換金事務について・・・・・・・・・・・・・・・・・・・・Ｐ１０</a:t>
            </a:r>
            <a:endParaRPr kumimoji="1" lang="en-US" altLang="ja-JP" sz="1600" dirty="0" smtClean="0">
              <a:latin typeface="メイリオ" panose="020B0604030504040204" pitchFamily="50" charset="-128"/>
              <a:ea typeface="メイリオ" panose="020B0604030504040204" pitchFamily="50" charset="-128"/>
            </a:endParaRPr>
          </a:p>
          <a:p>
            <a:r>
              <a:rPr kumimoji="1" lang="ja-JP" altLang="en-US" sz="1600" dirty="0" smtClean="0">
                <a:latin typeface="メイリオ" panose="020B0604030504040204" pitchFamily="50" charset="-128"/>
                <a:ea typeface="メイリオ" panose="020B0604030504040204" pitchFamily="50" charset="-128"/>
              </a:rPr>
              <a:t>問合せ先・・・・・・・・・・・・・・・・・・・・・・・・Ｐ１１</a:t>
            </a:r>
            <a:endParaRPr kumimoji="1" lang="ja-JP" altLang="en-US" sz="1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559439939"/>
      </p:ext>
    </p:extLst>
  </p:cSld>
  <p:clrMapOvr>
    <a:masterClrMapping/>
  </p:clrMapOvr>
  <mc:AlternateContent xmlns:mc="http://schemas.openxmlformats.org/markup-compatibility/2006" xmlns:p14="http://schemas.microsoft.com/office/powerpoint/2010/main">
    <mc:Choice Requires="p14">
      <p:transition spd="slow" p14:dur="2000" advTm="2052"/>
    </mc:Choice>
    <mc:Fallback xmlns="">
      <p:transition spd="slow" advTm="2052"/>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flipH="1">
            <a:off x="3579694" y="168989"/>
            <a:ext cx="13648" cy="2354641"/>
          </a:xfrm>
          <a:prstGeom prst="line">
            <a:avLst/>
          </a:prstGeom>
          <a:ln w="25400" cap="flat" cmpd="sng" algn="ctr">
            <a:solidFill>
              <a:srgbClr val="9C0A0A"/>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 name="コンテンツ プレースホルダー 4"/>
          <p:cNvSpPr>
            <a:spLocks noGrp="1"/>
          </p:cNvSpPr>
          <p:nvPr>
            <p:ph sz="half" idx="1"/>
          </p:nvPr>
        </p:nvSpPr>
        <p:spPr>
          <a:xfrm>
            <a:off x="142164" y="2894531"/>
            <a:ext cx="4607257" cy="1516344"/>
          </a:xfrm>
        </p:spPr>
        <p:txBody>
          <a:bodyPr/>
          <a:lstStyle/>
          <a:p>
            <a:pPr marL="0" indent="0" algn="ctr">
              <a:buNone/>
            </a:pPr>
            <a:r>
              <a:rPr kumimoji="1" lang="ja-JP" altLang="en-US" u="sng" dirty="0" smtClean="0">
                <a:latin typeface="メイリオ" panose="020B0604030504040204" pitchFamily="50" charset="-128"/>
                <a:ea typeface="メイリオ" panose="020B0604030504040204" pitchFamily="50" charset="-128"/>
              </a:rPr>
              <a:t>従来</a:t>
            </a:r>
            <a:r>
              <a:rPr kumimoji="1" lang="ja-JP" altLang="en-US" u="sng" dirty="0" smtClean="0">
                <a:latin typeface="メイリオ" panose="020B0604030504040204" pitchFamily="50" charset="-128"/>
                <a:ea typeface="メイリオ" panose="020B0604030504040204" pitchFamily="50" charset="-128"/>
              </a:rPr>
              <a:t>の対馬</a:t>
            </a:r>
            <a:r>
              <a:rPr kumimoji="1" lang="ja-JP" altLang="en-US" u="sng" dirty="0" smtClean="0">
                <a:latin typeface="メイリオ" panose="020B0604030504040204" pitchFamily="50" charset="-128"/>
                <a:ea typeface="メイリオ" panose="020B0604030504040204" pitchFamily="50" charset="-128"/>
              </a:rPr>
              <a:t>藩札</a:t>
            </a:r>
            <a:endParaRPr kumimoji="1" lang="en-US" altLang="ja-JP" u="sng" dirty="0" smtClean="0"/>
          </a:p>
          <a:p>
            <a:pPr marL="0" indent="0" algn="ctr">
              <a:buNone/>
            </a:pPr>
            <a:r>
              <a:rPr kumimoji="1" lang="ja-JP" altLang="en-US" sz="1800" dirty="0" smtClean="0">
                <a:latin typeface="メイリオ" panose="020B0604030504040204" pitchFamily="50" charset="-128"/>
                <a:ea typeface="メイリオ" panose="020B0604030504040204" pitchFamily="50" charset="-128"/>
              </a:rPr>
              <a:t>・対象者：長崎県民限定</a:t>
            </a:r>
            <a:endParaRPr lang="en-US" altLang="ja-JP" sz="1800" dirty="0">
              <a:latin typeface="メイリオ" panose="020B0604030504040204" pitchFamily="50" charset="-128"/>
              <a:ea typeface="メイリオ" panose="020B0604030504040204" pitchFamily="50" charset="-128"/>
            </a:endParaRPr>
          </a:p>
          <a:p>
            <a:pPr marL="0" indent="0" algn="ctr">
              <a:buNone/>
            </a:pPr>
            <a:r>
              <a:rPr kumimoji="1" lang="ja-JP" altLang="en-US" sz="1800" dirty="0" smtClean="0">
                <a:latin typeface="メイリオ" panose="020B0604030504040204" pitchFamily="50" charset="-128"/>
                <a:ea typeface="メイリオ" panose="020B0604030504040204" pitchFamily="50" charset="-128"/>
              </a:rPr>
              <a:t>・利用回数：１人最大</a:t>
            </a:r>
            <a:r>
              <a:rPr kumimoji="1" lang="en-US" altLang="ja-JP" sz="1800" dirty="0" smtClean="0">
                <a:latin typeface="メイリオ" panose="020B0604030504040204" pitchFamily="50" charset="-128"/>
                <a:ea typeface="メイリオ" panose="020B0604030504040204" pitchFamily="50" charset="-128"/>
              </a:rPr>
              <a:t>3</a:t>
            </a:r>
            <a:r>
              <a:rPr kumimoji="1" lang="ja-JP" altLang="en-US" sz="1800" dirty="0" smtClean="0">
                <a:latin typeface="メイリオ" panose="020B0604030504040204" pitchFamily="50" charset="-128"/>
                <a:ea typeface="メイリオ" panose="020B0604030504040204" pitchFamily="50" charset="-128"/>
              </a:rPr>
              <a:t>泊</a:t>
            </a:r>
            <a:endParaRPr kumimoji="1" lang="en-US" altLang="ja-JP" sz="1800" dirty="0" smtClean="0">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3897573" y="341193"/>
            <a:ext cx="5786651" cy="523220"/>
          </a:xfrm>
          <a:prstGeom prst="rect">
            <a:avLst/>
          </a:prstGeom>
          <a:noFill/>
        </p:spPr>
        <p:txBody>
          <a:bodyPr wrap="square" rtlCol="0">
            <a:spAutoFit/>
          </a:bodyPr>
          <a:lstStyle/>
          <a:p>
            <a:r>
              <a:rPr lang="ja-JP" altLang="en-US" sz="28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r>
              <a:rPr lang="en-US" altLang="ja-JP" sz="28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r>
              <a:rPr kumimoji="1" lang="ja-JP" altLang="en-US" sz="28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新</a:t>
            </a:r>
            <a:r>
              <a:rPr kumimoji="1" lang="en-US" altLang="ja-JP" sz="28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r>
              <a:rPr kumimoji="1" lang="ja-JP" altLang="en-US" sz="28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対馬</a:t>
            </a:r>
            <a:r>
              <a:rPr kumimoji="1" lang="ja-JP" altLang="en-US" sz="28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藩札</a:t>
            </a:r>
            <a:r>
              <a:rPr lang="ja-JP" altLang="en-US" sz="28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r>
              <a:rPr kumimoji="1" lang="ja-JP" altLang="en-US" sz="28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に</a:t>
            </a:r>
            <a:r>
              <a:rPr lang="ja-JP" altLang="en-US" sz="28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つい</a:t>
            </a:r>
            <a:r>
              <a:rPr lang="ja-JP" altLang="en-US" sz="28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て</a:t>
            </a:r>
            <a:endParaRPr kumimoji="1" lang="ja-JP" altLang="en-US" sz="28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3897573" y="1122322"/>
            <a:ext cx="5901519" cy="923330"/>
          </a:xfrm>
          <a:prstGeom prst="rect">
            <a:avLst/>
          </a:prstGeom>
          <a:noFill/>
        </p:spPr>
        <p:txBody>
          <a:bodyPr wrap="square" rtlCol="0">
            <a:spAutoFit/>
          </a:bodyPr>
          <a:lstStyle/>
          <a:p>
            <a:r>
              <a:rPr kumimoji="1" lang="en-US" altLang="ja-JP" dirty="0" smtClean="0">
                <a:latin typeface="メイリオ" panose="020B0604030504040204" pitchFamily="50" charset="-128"/>
                <a:ea typeface="メイリオ" panose="020B0604030504040204" pitchFamily="50" charset="-128"/>
              </a:rPr>
              <a:t>11/1(</a:t>
            </a:r>
            <a:r>
              <a:rPr kumimoji="1" lang="ja-JP" altLang="en-US" dirty="0" smtClean="0">
                <a:latin typeface="メイリオ" panose="020B0604030504040204" pitchFamily="50" charset="-128"/>
                <a:ea typeface="メイリオ" panose="020B0604030504040204" pitchFamily="50" charset="-128"/>
              </a:rPr>
              <a:t>月</a:t>
            </a:r>
            <a:r>
              <a:rPr kumimoji="1" lang="en-US" altLang="ja-JP" dirty="0" smtClean="0">
                <a:latin typeface="メイリオ" panose="020B0604030504040204" pitchFamily="50" charset="-128"/>
                <a:ea typeface="メイリオ" panose="020B0604030504040204" pitchFamily="50" charset="-128"/>
              </a:rPr>
              <a:t>)</a:t>
            </a:r>
            <a:r>
              <a:rPr kumimoji="1" lang="ja-JP" altLang="en-US" dirty="0" smtClean="0">
                <a:latin typeface="メイリオ" panose="020B0604030504040204" pitchFamily="50" charset="-128"/>
                <a:ea typeface="メイリオ" panose="020B0604030504040204" pitchFamily="50" charset="-128"/>
              </a:rPr>
              <a:t>より</a:t>
            </a:r>
            <a:r>
              <a:rPr kumimoji="1" lang="ja-JP" altLang="en-US" dirty="0" smtClean="0">
                <a:solidFill>
                  <a:srgbClr val="FF0000"/>
                </a:solidFill>
                <a:latin typeface="メイリオ" panose="020B0604030504040204" pitchFamily="50" charset="-128"/>
                <a:ea typeface="メイリオ" panose="020B0604030504040204" pitchFamily="50" charset="-128"/>
              </a:rPr>
              <a:t>新たに</a:t>
            </a:r>
            <a:r>
              <a:rPr kumimoji="1" lang="ja-JP" altLang="en-US" dirty="0" smtClean="0">
                <a:latin typeface="メイリオ" panose="020B0604030504040204" pitchFamily="50" charset="-128"/>
                <a:ea typeface="メイリオ" panose="020B0604030504040204" pitchFamily="50" charset="-128"/>
              </a:rPr>
              <a:t>運用を開始する</a:t>
            </a:r>
            <a:r>
              <a:rPr lang="ja-JP" altLang="en-US" dirty="0" smtClean="0">
                <a:latin typeface="メイリオ" panose="020B0604030504040204" pitchFamily="50" charset="-128"/>
                <a:ea typeface="メイリオ" panose="020B0604030504040204" pitchFamily="50" charset="-128"/>
              </a:rPr>
              <a:t>「</a:t>
            </a:r>
            <a:r>
              <a:rPr lang="en-US" altLang="ja-JP" dirty="0" smtClean="0">
                <a:latin typeface="メイリオ" panose="020B0604030504040204" pitchFamily="50" charset="-128"/>
                <a:ea typeface="メイリオ" panose="020B0604030504040204" pitchFamily="50" charset="-128"/>
              </a:rPr>
              <a:t>【</a:t>
            </a:r>
            <a:r>
              <a:rPr kumimoji="1" lang="ja-JP" altLang="en-US" dirty="0" smtClean="0">
                <a:latin typeface="メイリオ" panose="020B0604030504040204" pitchFamily="50" charset="-128"/>
                <a:ea typeface="メイリオ" panose="020B0604030504040204" pitchFamily="50" charset="-128"/>
              </a:rPr>
              <a:t>新</a:t>
            </a:r>
            <a:r>
              <a:rPr kumimoji="1" lang="en-US" altLang="ja-JP" dirty="0" smtClean="0">
                <a:latin typeface="メイリオ" panose="020B0604030504040204" pitchFamily="50" charset="-128"/>
                <a:ea typeface="メイリオ" panose="020B0604030504040204" pitchFamily="50" charset="-128"/>
              </a:rPr>
              <a:t>】</a:t>
            </a:r>
            <a:r>
              <a:rPr kumimoji="1" lang="ja-JP" altLang="en-US" dirty="0" smtClean="0">
                <a:latin typeface="メイリオ" panose="020B0604030504040204" pitchFamily="50" charset="-128"/>
                <a:ea typeface="メイリオ" panose="020B0604030504040204" pitchFamily="50" charset="-128"/>
              </a:rPr>
              <a:t>対馬</a:t>
            </a:r>
            <a:r>
              <a:rPr kumimoji="1" lang="ja-JP" altLang="en-US" dirty="0" smtClean="0">
                <a:latin typeface="メイリオ" panose="020B0604030504040204" pitchFamily="50" charset="-128"/>
                <a:ea typeface="メイリオ" panose="020B0604030504040204" pitchFamily="50" charset="-128"/>
              </a:rPr>
              <a:t>藩札」では、</a:t>
            </a:r>
            <a:r>
              <a:rPr kumimoji="1" lang="ja-JP" altLang="en-US" b="1" u="sng" dirty="0" smtClean="0">
                <a:solidFill>
                  <a:srgbClr val="FF0000"/>
                </a:solidFill>
                <a:latin typeface="メイリオ" panose="020B0604030504040204" pitchFamily="50" charset="-128"/>
                <a:ea typeface="メイリオ" panose="020B0604030504040204" pitchFamily="50" charset="-128"/>
              </a:rPr>
              <a:t>従来のものと取扱が大きく異なります</a:t>
            </a:r>
            <a:r>
              <a:rPr kumimoji="1" lang="ja-JP" altLang="en-US" dirty="0" smtClean="0">
                <a:latin typeface="メイリオ" panose="020B0604030504040204" pitchFamily="50" charset="-128"/>
                <a:ea typeface="メイリオ" panose="020B0604030504040204" pitchFamily="50" charset="-128"/>
              </a:rPr>
              <a:t>。</a:t>
            </a:r>
            <a:endParaRPr kumimoji="1" lang="en-US" altLang="ja-JP" dirty="0" smtClean="0">
              <a:latin typeface="メイリオ" panose="020B0604030504040204" pitchFamily="50" charset="-128"/>
              <a:ea typeface="メイリオ" panose="020B0604030504040204" pitchFamily="50" charset="-128"/>
            </a:endParaRPr>
          </a:p>
          <a:p>
            <a:r>
              <a:rPr kumimoji="1" lang="ja-JP" altLang="en-US" dirty="0" smtClean="0">
                <a:latin typeface="メイリオ" panose="020B0604030504040204" pitchFamily="50" charset="-128"/>
                <a:ea typeface="メイリオ" panose="020B0604030504040204" pitchFamily="50" charset="-128"/>
              </a:rPr>
              <a:t>必ず、取扱方法をご確認のうえ、運用ください。</a:t>
            </a:r>
            <a:endParaRPr kumimoji="1" lang="en-US" altLang="ja-JP" dirty="0" smtClean="0">
              <a:latin typeface="メイリオ" panose="020B0604030504040204" pitchFamily="50" charset="-128"/>
              <a:ea typeface="メイリオ" panose="020B0604030504040204" pitchFamily="50" charset="-128"/>
            </a:endParaRPr>
          </a:p>
        </p:txBody>
      </p:sp>
      <p:sp>
        <p:nvSpPr>
          <p:cNvPr id="12" name="正方形/長方形 11"/>
          <p:cNvSpPr/>
          <p:nvPr/>
        </p:nvSpPr>
        <p:spPr>
          <a:xfrm>
            <a:off x="3897573" y="959948"/>
            <a:ext cx="5901520" cy="1200329"/>
          </a:xfrm>
          <a:prstGeom prst="rect">
            <a:avLst/>
          </a:prstGeom>
          <a:noFill/>
          <a:ln w="28575">
            <a:solidFill>
              <a:srgbClr val="9C0A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コネクタ 14"/>
          <p:cNvCxnSpPr/>
          <p:nvPr/>
        </p:nvCxnSpPr>
        <p:spPr>
          <a:xfrm>
            <a:off x="142164" y="2702257"/>
            <a:ext cx="9542060" cy="1"/>
          </a:xfrm>
          <a:prstGeom prst="line">
            <a:avLst/>
          </a:prstGeom>
          <a:ln>
            <a:solidFill>
              <a:srgbClr val="9C0A0A"/>
            </a:solidFill>
          </a:ln>
        </p:spPr>
        <p:style>
          <a:lnRef idx="1">
            <a:schemeClr val="accent1"/>
          </a:lnRef>
          <a:fillRef idx="0">
            <a:schemeClr val="accent1"/>
          </a:fillRef>
          <a:effectRef idx="0">
            <a:schemeClr val="accent1"/>
          </a:effectRef>
          <a:fontRef idx="minor">
            <a:schemeClr val="tx1"/>
          </a:fontRef>
        </p:style>
      </p:cxnSp>
      <p:sp>
        <p:nvSpPr>
          <p:cNvPr id="16" name="コンテンツ プレースホルダー 4"/>
          <p:cNvSpPr txBox="1">
            <a:spLocks/>
          </p:cNvSpPr>
          <p:nvPr/>
        </p:nvSpPr>
        <p:spPr>
          <a:xfrm>
            <a:off x="5213940" y="2923032"/>
            <a:ext cx="4585151" cy="124074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Arial" panose="020B0604020202020204" pitchFamily="34" charset="0"/>
              <a:buNone/>
            </a:pPr>
            <a:r>
              <a:rPr lang="en-US" altLang="ja-JP" u="sng" dirty="0" smtClean="0"/>
              <a:t>【</a:t>
            </a:r>
            <a:r>
              <a:rPr lang="ja-JP" altLang="en-US" u="sng" dirty="0" smtClean="0">
                <a:latin typeface="メイリオ" panose="020B0604030504040204" pitchFamily="50" charset="-128"/>
                <a:ea typeface="メイリオ" panose="020B0604030504040204" pitchFamily="50" charset="-128"/>
              </a:rPr>
              <a:t>新</a:t>
            </a:r>
            <a:r>
              <a:rPr lang="en-US" altLang="ja-JP" u="sng" dirty="0" smtClean="0">
                <a:latin typeface="メイリオ" panose="020B0604030504040204" pitchFamily="50" charset="-128"/>
                <a:ea typeface="メイリオ" panose="020B0604030504040204" pitchFamily="50" charset="-128"/>
              </a:rPr>
              <a:t>】</a:t>
            </a:r>
            <a:r>
              <a:rPr lang="ja-JP" altLang="en-US" u="sng" dirty="0" smtClean="0">
                <a:latin typeface="メイリオ" panose="020B0604030504040204" pitchFamily="50" charset="-128"/>
                <a:ea typeface="メイリオ" panose="020B0604030504040204" pitchFamily="50" charset="-128"/>
              </a:rPr>
              <a:t>対馬藩札</a:t>
            </a:r>
            <a:endParaRPr lang="en-US" altLang="ja-JP" u="sng" dirty="0" smtClean="0"/>
          </a:p>
          <a:p>
            <a:pPr marL="0" indent="0" algn="ctr">
              <a:buFont typeface="Arial" panose="020B0604020202020204" pitchFamily="34" charset="0"/>
              <a:buNone/>
            </a:pPr>
            <a:r>
              <a:rPr lang="ja-JP" altLang="en-US" sz="1800" dirty="0" smtClean="0">
                <a:latin typeface="メイリオ" panose="020B0604030504040204" pitchFamily="50" charset="-128"/>
                <a:ea typeface="メイリオ" panose="020B0604030504040204" pitchFamily="50" charset="-128"/>
              </a:rPr>
              <a:t>・対象者：</a:t>
            </a:r>
            <a:r>
              <a:rPr lang="ja-JP" altLang="en-US" sz="2000" b="1" dirty="0" smtClean="0">
                <a:solidFill>
                  <a:srgbClr val="FF0000"/>
                </a:solidFill>
                <a:latin typeface="メイリオ" panose="020B0604030504040204" pitchFamily="50" charset="-128"/>
                <a:ea typeface="メイリオ" panose="020B0604030504040204" pitchFamily="50" charset="-128"/>
              </a:rPr>
              <a:t>全国</a:t>
            </a:r>
            <a:endParaRPr lang="en-US" altLang="ja-JP" sz="2000" b="1" dirty="0" smtClean="0">
              <a:solidFill>
                <a:srgbClr val="FF0000"/>
              </a:solidFill>
              <a:latin typeface="メイリオ" panose="020B0604030504040204" pitchFamily="50" charset="-128"/>
              <a:ea typeface="メイリオ" panose="020B0604030504040204" pitchFamily="50" charset="-128"/>
            </a:endParaRPr>
          </a:p>
          <a:p>
            <a:pPr marL="0" indent="0" algn="ctr">
              <a:buFont typeface="Arial" panose="020B0604020202020204" pitchFamily="34" charset="0"/>
              <a:buNone/>
            </a:pPr>
            <a:r>
              <a:rPr lang="ja-JP" altLang="en-US" sz="1800" dirty="0" smtClean="0">
                <a:latin typeface="メイリオ" panose="020B0604030504040204" pitchFamily="50" charset="-128"/>
                <a:ea typeface="メイリオ" panose="020B0604030504040204" pitchFamily="50" charset="-128"/>
              </a:rPr>
              <a:t>・利用回数：</a:t>
            </a:r>
            <a:r>
              <a:rPr lang="ja-JP" altLang="en-US" sz="1800" dirty="0" smtClean="0">
                <a:solidFill>
                  <a:srgbClr val="FF0000"/>
                </a:solidFill>
                <a:latin typeface="メイリオ" panose="020B0604030504040204" pitchFamily="50" charset="-128"/>
                <a:ea typeface="メイリオ" panose="020B0604030504040204" pitchFamily="50" charset="-128"/>
              </a:rPr>
              <a:t>１人</a:t>
            </a:r>
            <a:r>
              <a:rPr lang="en-US" altLang="ja-JP" sz="2000" b="1" dirty="0" smtClean="0">
                <a:solidFill>
                  <a:srgbClr val="FF0000"/>
                </a:solidFill>
                <a:latin typeface="メイリオ" panose="020B0604030504040204" pitchFamily="50" charset="-128"/>
                <a:ea typeface="メイリオ" panose="020B0604030504040204" pitchFamily="50" charset="-128"/>
              </a:rPr>
              <a:t>1</a:t>
            </a:r>
            <a:r>
              <a:rPr lang="ja-JP" altLang="en-US" sz="2000" b="1" dirty="0" smtClean="0">
                <a:solidFill>
                  <a:srgbClr val="FF0000"/>
                </a:solidFill>
                <a:latin typeface="メイリオ" panose="020B0604030504040204" pitchFamily="50" charset="-128"/>
                <a:ea typeface="メイリオ" panose="020B0604030504040204" pitchFamily="50" charset="-128"/>
              </a:rPr>
              <a:t>泊</a:t>
            </a:r>
            <a:endParaRPr lang="en-US" altLang="ja-JP" sz="2000" b="1" dirty="0" smtClean="0">
              <a:solidFill>
                <a:srgbClr val="FF0000"/>
              </a:solidFill>
              <a:latin typeface="メイリオ" panose="020B0604030504040204" pitchFamily="50" charset="-128"/>
              <a:ea typeface="メイリオ" panose="020B0604030504040204" pitchFamily="50" charset="-128"/>
            </a:endParaRPr>
          </a:p>
        </p:txBody>
      </p:sp>
      <p:sp>
        <p:nvSpPr>
          <p:cNvPr id="21" name="テキスト ボックス 20"/>
          <p:cNvSpPr txBox="1"/>
          <p:nvPr/>
        </p:nvSpPr>
        <p:spPr>
          <a:xfrm>
            <a:off x="249073" y="4833618"/>
            <a:ext cx="9656927" cy="1354217"/>
          </a:xfrm>
          <a:prstGeom prst="rect">
            <a:avLst/>
          </a:prstGeom>
          <a:noFill/>
        </p:spPr>
        <p:txBody>
          <a:bodyPr wrap="square" rtlCol="0">
            <a:spAutoFit/>
          </a:bodyPr>
          <a:lstStyle/>
          <a:p>
            <a:r>
              <a:rPr kumimoji="1" lang="en-US" altLang="ja-JP" sz="2800" b="1" dirty="0" smtClean="0">
                <a:latin typeface="メイリオ" panose="020B0604030504040204" pitchFamily="50" charset="-128"/>
                <a:ea typeface="メイリオ" panose="020B0604030504040204" pitchFamily="50" charset="-128"/>
              </a:rPr>
              <a:t>【</a:t>
            </a:r>
            <a:r>
              <a:rPr lang="ja-JP" altLang="en-US" sz="2800" b="1" dirty="0" smtClean="0">
                <a:latin typeface="メイリオ" panose="020B0604030504040204" pitchFamily="50" charset="-128"/>
                <a:ea typeface="メイリオ" panose="020B0604030504040204" pitchFamily="50" charset="-128"/>
              </a:rPr>
              <a:t>新たな取組とする</a:t>
            </a:r>
            <a:r>
              <a:rPr kumimoji="1" lang="ja-JP" altLang="en-US" sz="2800" b="1" dirty="0" smtClean="0">
                <a:latin typeface="メイリオ" panose="020B0604030504040204" pitchFamily="50" charset="-128"/>
                <a:ea typeface="メイリオ" panose="020B0604030504040204" pitchFamily="50" charset="-128"/>
              </a:rPr>
              <a:t>目的</a:t>
            </a:r>
            <a:r>
              <a:rPr kumimoji="1" lang="en-US" altLang="ja-JP" sz="2800" b="1" dirty="0" smtClean="0">
                <a:latin typeface="メイリオ" panose="020B0604030504040204" pitchFamily="50" charset="-128"/>
                <a:ea typeface="メイリオ" panose="020B0604030504040204" pitchFamily="50" charset="-128"/>
              </a:rPr>
              <a:t>】</a:t>
            </a:r>
          </a:p>
          <a:p>
            <a:r>
              <a:rPr kumimoji="1" lang="ja-JP" altLang="en-US" b="1" dirty="0" smtClean="0">
                <a:latin typeface="メイリオ" panose="020B0604030504040204" pitchFamily="50" charset="-128"/>
                <a:ea typeface="メイリオ" panose="020B0604030504040204" pitchFamily="50" charset="-128"/>
              </a:rPr>
              <a:t>・</a:t>
            </a:r>
            <a:r>
              <a:rPr kumimoji="1" lang="ja-JP" altLang="en-US" b="1" u="sng" dirty="0" smtClean="0">
                <a:latin typeface="メイリオ" panose="020B0604030504040204" pitchFamily="50" charset="-128"/>
                <a:ea typeface="メイリオ" panose="020B0604030504040204" pitchFamily="50" charset="-128"/>
              </a:rPr>
              <a:t>県民限定を解除し、対象者を拡大することで多くの観光客の来島を促す。</a:t>
            </a:r>
            <a:endParaRPr kumimoji="1" lang="en-US" altLang="ja-JP" b="1" u="sng" dirty="0" smtClean="0">
              <a:latin typeface="メイリオ" panose="020B0604030504040204" pitchFamily="50" charset="-128"/>
              <a:ea typeface="メイリオ" panose="020B0604030504040204" pitchFamily="50" charset="-128"/>
            </a:endParaRPr>
          </a:p>
          <a:p>
            <a:r>
              <a:rPr kumimoji="1" lang="ja-JP" altLang="en-US" b="1" dirty="0" smtClean="0">
                <a:latin typeface="メイリオ" panose="020B0604030504040204" pitchFamily="50" charset="-128"/>
                <a:ea typeface="メイリオ" panose="020B0604030504040204" pitchFamily="50" charset="-128"/>
              </a:rPr>
              <a:t>・</a:t>
            </a:r>
            <a:r>
              <a:rPr kumimoji="1" lang="en-US" altLang="ja-JP" b="1" u="sng" dirty="0" smtClean="0">
                <a:latin typeface="メイリオ" panose="020B0604030504040204" pitchFamily="50" charset="-128"/>
                <a:ea typeface="メイリオ" panose="020B0604030504040204" pitchFamily="50" charset="-128"/>
              </a:rPr>
              <a:t>1</a:t>
            </a:r>
            <a:r>
              <a:rPr kumimoji="1" lang="ja-JP" altLang="en-US" b="1" u="sng" dirty="0" smtClean="0">
                <a:latin typeface="メイリオ" panose="020B0604030504040204" pitchFamily="50" charset="-128"/>
                <a:ea typeface="メイリオ" panose="020B0604030504040204" pitchFamily="50" charset="-128"/>
              </a:rPr>
              <a:t>泊の利用に制限することで、多くの方に来島するきっかけとして利用していただく。</a:t>
            </a:r>
            <a:endParaRPr kumimoji="1" lang="en-US" altLang="ja-JP" b="1" u="sng" dirty="0" smtClean="0">
              <a:latin typeface="メイリオ" panose="020B0604030504040204" pitchFamily="50" charset="-128"/>
              <a:ea typeface="メイリオ" panose="020B0604030504040204" pitchFamily="50" charset="-128"/>
            </a:endParaRPr>
          </a:p>
          <a:p>
            <a:r>
              <a:rPr kumimoji="1" lang="ja-JP" altLang="en-US" b="1" dirty="0" smtClean="0">
                <a:latin typeface="メイリオ" panose="020B0604030504040204" pitchFamily="50" charset="-128"/>
                <a:ea typeface="メイリオ" panose="020B0604030504040204" pitchFamily="50" charset="-128"/>
              </a:rPr>
              <a:t>・</a:t>
            </a:r>
            <a:r>
              <a:rPr kumimoji="1" lang="ja-JP" altLang="en-US" b="1" u="sng" dirty="0" smtClean="0">
                <a:latin typeface="メイリオ" panose="020B0604030504040204" pitchFamily="50" charset="-128"/>
                <a:ea typeface="メイリオ" panose="020B0604030504040204" pitchFamily="50" charset="-128"/>
              </a:rPr>
              <a:t>第</a:t>
            </a:r>
            <a:r>
              <a:rPr kumimoji="1" lang="en-US" altLang="ja-JP" b="1" u="sng" dirty="0" smtClean="0">
                <a:latin typeface="メイリオ" panose="020B0604030504040204" pitchFamily="50" charset="-128"/>
                <a:ea typeface="メイリオ" panose="020B0604030504040204" pitchFamily="50" charset="-128"/>
              </a:rPr>
              <a:t>1</a:t>
            </a:r>
            <a:r>
              <a:rPr kumimoji="1" lang="ja-JP" altLang="en-US" b="1" u="sng" dirty="0" smtClean="0">
                <a:latin typeface="メイリオ" panose="020B0604030504040204" pitchFamily="50" charset="-128"/>
                <a:ea typeface="メイリオ" panose="020B0604030504040204" pitchFamily="50" charset="-128"/>
              </a:rPr>
              <a:t>期から事務局に通報が寄せられている、不正疑い事案の防止を図る。</a:t>
            </a:r>
            <a:endParaRPr kumimoji="1" lang="ja-JP" altLang="en-US" b="1" u="sng" dirty="0">
              <a:latin typeface="メイリオ" panose="020B0604030504040204" pitchFamily="50" charset="-128"/>
              <a:ea typeface="メイリオ" panose="020B0604030504040204" pitchFamily="50" charset="-128"/>
            </a:endParaRPr>
          </a:p>
        </p:txBody>
      </p:sp>
      <p:sp>
        <p:nvSpPr>
          <p:cNvPr id="35" name="角丸四角形 34"/>
          <p:cNvSpPr/>
          <p:nvPr/>
        </p:nvSpPr>
        <p:spPr>
          <a:xfrm>
            <a:off x="142164" y="2808143"/>
            <a:ext cx="4607257" cy="1327130"/>
          </a:xfrm>
          <a:prstGeom prst="roundRect">
            <a:avLst/>
          </a:prstGeom>
          <a:noFill/>
          <a:ln w="28575">
            <a:solidFill>
              <a:srgbClr val="9C0A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角丸四角形 35"/>
          <p:cNvSpPr/>
          <p:nvPr/>
        </p:nvSpPr>
        <p:spPr>
          <a:xfrm>
            <a:off x="5191834" y="2796427"/>
            <a:ext cx="4607257" cy="1338846"/>
          </a:xfrm>
          <a:prstGeom prst="roundRect">
            <a:avLst/>
          </a:prstGeom>
          <a:noFill/>
          <a:ln w="28575">
            <a:solidFill>
              <a:srgbClr val="9C0A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右矢印 36"/>
          <p:cNvSpPr/>
          <p:nvPr/>
        </p:nvSpPr>
        <p:spPr>
          <a:xfrm>
            <a:off x="4231759" y="3350189"/>
            <a:ext cx="1446028" cy="620371"/>
          </a:xfrm>
          <a:prstGeom prst="rightArrow">
            <a:avLst/>
          </a:prstGeom>
          <a:gradFill flip="none" rotWithShape="1">
            <a:gsLst>
              <a:gs pos="0">
                <a:srgbClr val="9C0A0A">
                  <a:shade val="30000"/>
                  <a:satMod val="115000"/>
                </a:srgbClr>
              </a:gs>
              <a:gs pos="50000">
                <a:srgbClr val="9C0A0A">
                  <a:shade val="67500"/>
                  <a:satMod val="115000"/>
                </a:srgbClr>
              </a:gs>
              <a:gs pos="100000">
                <a:srgbClr val="9C0A0A">
                  <a:shade val="100000"/>
                  <a:satMod val="115000"/>
                </a:srgbClr>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a:off x="84730" y="4589503"/>
            <a:ext cx="9656927" cy="1774940"/>
          </a:xfrm>
          <a:prstGeom prst="rect">
            <a:avLst/>
          </a:prstGeom>
          <a:noFill/>
          <a:ln w="92075" cmpd="dbl">
            <a:solidFill>
              <a:srgbClr val="9C0A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二等辺三角形 37"/>
          <p:cNvSpPr/>
          <p:nvPr/>
        </p:nvSpPr>
        <p:spPr>
          <a:xfrm rot="16200000">
            <a:off x="8702705" y="3897151"/>
            <a:ext cx="808066" cy="1384706"/>
          </a:xfrm>
          <a:prstGeom prst="triangle">
            <a:avLst>
              <a:gd name="adj" fmla="val 5135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8951893" y="4389448"/>
            <a:ext cx="954107" cy="400110"/>
          </a:xfrm>
          <a:prstGeom prst="rect">
            <a:avLst/>
          </a:prstGeom>
          <a:noFill/>
        </p:spPr>
        <p:txBody>
          <a:bodyPr wrap="none" rtlCol="0">
            <a:spAutoFit/>
          </a:bodyPr>
          <a:lstStyle/>
          <a:p>
            <a:r>
              <a:rPr lang="ja-JP" altLang="en-US" sz="2000" b="1" dirty="0" smtClean="0">
                <a:solidFill>
                  <a:schemeClr val="bg1"/>
                </a:solidFill>
                <a:latin typeface="メイリオ" panose="020B0604030504040204" pitchFamily="50" charset="-128"/>
                <a:ea typeface="メイリオ" panose="020B0604030504040204" pitchFamily="50" charset="-128"/>
              </a:rPr>
              <a:t>重要！</a:t>
            </a:r>
            <a:endParaRPr kumimoji="1" lang="ja-JP" altLang="en-US" sz="2000" b="1" dirty="0">
              <a:solidFill>
                <a:schemeClr val="bg1"/>
              </a:solidFill>
              <a:latin typeface="メイリオ" panose="020B0604030504040204" pitchFamily="50" charset="-128"/>
              <a:ea typeface="メイリオ" panose="020B0604030504040204" pitchFamily="50" charset="-128"/>
            </a:endParaRPr>
          </a:p>
        </p:txBody>
      </p:sp>
      <p:sp>
        <p:nvSpPr>
          <p:cNvPr id="55" name="テキスト ボックス 54"/>
          <p:cNvSpPr txBox="1"/>
          <p:nvPr/>
        </p:nvSpPr>
        <p:spPr>
          <a:xfrm>
            <a:off x="3911663" y="2227039"/>
            <a:ext cx="5587179" cy="369332"/>
          </a:xfrm>
          <a:prstGeom prst="rect">
            <a:avLst/>
          </a:prstGeom>
          <a:noFill/>
        </p:spPr>
        <p:txBody>
          <a:bodyPr wrap="square" rtlCol="0">
            <a:spAutoFit/>
          </a:bodyPr>
          <a:lstStyle/>
          <a:p>
            <a:r>
              <a:rPr kumimoji="1" lang="ja-JP" altLang="en-US" b="1" dirty="0" smtClean="0">
                <a:latin typeface="メイリオ" panose="020B0604030504040204" pitchFamily="50" charset="-128"/>
                <a:ea typeface="メイリオ" panose="020B0604030504040204" pitchFamily="50" charset="-128"/>
              </a:rPr>
              <a:t>＊変更点の詳細については</a:t>
            </a:r>
            <a:r>
              <a:rPr kumimoji="1" lang="en-US" altLang="ja-JP" b="1" dirty="0" smtClean="0">
                <a:latin typeface="メイリオ" panose="020B0604030504040204" pitchFamily="50" charset="-128"/>
                <a:ea typeface="メイリオ" panose="020B0604030504040204" pitchFamily="50" charset="-128"/>
              </a:rPr>
              <a:t>P</a:t>
            </a:r>
            <a:r>
              <a:rPr kumimoji="1" lang="ja-JP" altLang="en-US" b="1" dirty="0" smtClean="0">
                <a:latin typeface="メイリオ" panose="020B0604030504040204" pitchFamily="50" charset="-128"/>
                <a:ea typeface="メイリオ" panose="020B0604030504040204" pitchFamily="50" charset="-128"/>
              </a:rPr>
              <a:t>７</a:t>
            </a:r>
            <a:r>
              <a:rPr lang="ja-JP" altLang="en-US" b="1" dirty="0" smtClean="0">
                <a:latin typeface="メイリオ" panose="020B0604030504040204" pitchFamily="50" charset="-128"/>
                <a:ea typeface="メイリオ" panose="020B0604030504040204" pitchFamily="50" charset="-128"/>
              </a:rPr>
              <a:t>以降に記載</a:t>
            </a:r>
            <a:r>
              <a:rPr lang="ja-JP" altLang="en-US" b="1" dirty="0" smtClean="0"/>
              <a:t>。</a:t>
            </a:r>
            <a:endParaRPr kumimoji="1" lang="ja-JP" altLang="en-US" b="1" dirty="0"/>
          </a:p>
        </p:txBody>
      </p:sp>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735" y="-281707"/>
            <a:ext cx="3955514" cy="2983963"/>
          </a:xfrm>
          <a:prstGeom prst="rect">
            <a:avLst/>
          </a:prstGeom>
        </p:spPr>
      </p:pic>
      <p:sp>
        <p:nvSpPr>
          <p:cNvPr id="3" name="テキスト ボックス 2"/>
          <p:cNvSpPr txBox="1"/>
          <p:nvPr/>
        </p:nvSpPr>
        <p:spPr>
          <a:xfrm>
            <a:off x="4668170" y="6449341"/>
            <a:ext cx="573206" cy="369332"/>
          </a:xfrm>
          <a:prstGeom prst="rect">
            <a:avLst/>
          </a:prstGeom>
          <a:noFill/>
        </p:spPr>
        <p:txBody>
          <a:bodyPr wrap="square" rtlCol="0">
            <a:spAutoFit/>
          </a:bodyPr>
          <a:lstStyle/>
          <a:p>
            <a:pPr algn="ctr"/>
            <a:r>
              <a:rPr kumimoji="1" lang="ja-JP" altLang="en-US" b="1" dirty="0" smtClean="0">
                <a:latin typeface="メイリオ" panose="020B0604030504040204" pitchFamily="50" charset="-128"/>
                <a:ea typeface="メイリオ" panose="020B0604030504040204" pitchFamily="50" charset="-128"/>
              </a:rPr>
              <a:t>１</a:t>
            </a:r>
            <a:endParaRPr kumimoji="1" lang="ja-JP" altLang="en-US"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754927308"/>
      </p:ext>
    </p:extLst>
  </p:cSld>
  <p:clrMapOvr>
    <a:masterClrMapping/>
  </p:clrMapOvr>
  <mc:AlternateContent xmlns:mc="http://schemas.openxmlformats.org/markup-compatibility/2006" xmlns:p14="http://schemas.microsoft.com/office/powerpoint/2010/main">
    <mc:Choice Requires="p14">
      <p:transition spd="slow" p14:dur="2000" advTm="9604"/>
    </mc:Choice>
    <mc:Fallback xmlns="">
      <p:transition spd="slow" advTm="9604"/>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300250" y="466326"/>
            <a:ext cx="2934269" cy="523220"/>
          </a:xfrm>
          <a:prstGeom prst="rect">
            <a:avLst/>
          </a:prstGeom>
          <a:noFill/>
        </p:spPr>
        <p:txBody>
          <a:bodyPr wrap="square" rtlCol="0">
            <a:spAutoFit/>
          </a:bodyPr>
          <a:lstStyle/>
          <a:p>
            <a:r>
              <a:rPr kumimoji="1" lang="ja-JP" altLang="en-US" sz="28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加盟店の準備</a:t>
            </a:r>
            <a:endParaRPr kumimoji="1" lang="ja-JP" altLang="en-US" sz="28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cxnSp>
        <p:nvCxnSpPr>
          <p:cNvPr id="20" name="直線コネクタ 19"/>
          <p:cNvCxnSpPr/>
          <p:nvPr/>
        </p:nvCxnSpPr>
        <p:spPr>
          <a:xfrm>
            <a:off x="436728" y="973595"/>
            <a:ext cx="9021171" cy="0"/>
          </a:xfrm>
          <a:prstGeom prst="line">
            <a:avLst/>
          </a:prstGeom>
          <a:ln w="57150">
            <a:solidFill>
              <a:srgbClr val="9C0A0A"/>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641445" y="1042817"/>
            <a:ext cx="8816454" cy="584775"/>
          </a:xfrm>
          <a:prstGeom prst="rect">
            <a:avLst/>
          </a:prstGeom>
          <a:noFill/>
        </p:spPr>
        <p:txBody>
          <a:bodyPr wrap="square" rtlCol="0">
            <a:spAutoFit/>
          </a:bodyPr>
          <a:lstStyle/>
          <a:p>
            <a:r>
              <a:rPr kumimoji="1" lang="ja-JP" altLang="en-US" b="1" u="sng" dirty="0" smtClean="0">
                <a:latin typeface="メイリオ" panose="020B0604030504040204" pitchFamily="50" charset="-128"/>
                <a:ea typeface="メイリオ" panose="020B0604030504040204" pitchFamily="50" charset="-128"/>
              </a:rPr>
              <a:t>取扱加盟宿泊施設の登録資格</a:t>
            </a:r>
            <a:endParaRPr kumimoji="1" lang="en-US" altLang="ja-JP" b="1" u="sng" dirty="0" smtClean="0">
              <a:latin typeface="メイリオ" panose="020B0604030504040204" pitchFamily="50" charset="-128"/>
              <a:ea typeface="メイリオ" panose="020B0604030504040204" pitchFamily="50" charset="-128"/>
            </a:endParaRPr>
          </a:p>
          <a:p>
            <a:r>
              <a:rPr kumimoji="1" lang="ja-JP" altLang="en-US" sz="1400" dirty="0" smtClean="0">
                <a:latin typeface="メイリオ" panose="020B0604030504040204" pitchFamily="50" charset="-128"/>
                <a:ea typeface="メイリオ" panose="020B0604030504040204" pitchFamily="50" charset="-128"/>
              </a:rPr>
              <a:t>　注：電子版</a:t>
            </a:r>
            <a:r>
              <a:rPr kumimoji="1" lang="ja-JP" altLang="en-US" sz="1400" dirty="0" smtClean="0">
                <a:latin typeface="メイリオ" panose="020B0604030504040204" pitchFamily="50" charset="-128"/>
                <a:ea typeface="メイリオ" panose="020B0604030504040204" pitchFamily="50" charset="-128"/>
              </a:rPr>
              <a:t>クーポン</a:t>
            </a:r>
            <a:r>
              <a:rPr kumimoji="1" lang="en-US" altLang="ja-JP" sz="1400" dirty="0" smtClean="0">
                <a:latin typeface="メイリオ" panose="020B0604030504040204" pitchFamily="50" charset="-128"/>
                <a:ea typeface="メイリオ" panose="020B0604030504040204" pitchFamily="50" charset="-128"/>
              </a:rPr>
              <a:t>【</a:t>
            </a:r>
            <a:r>
              <a:rPr kumimoji="1" lang="ja-JP" altLang="en-US" sz="1400" dirty="0" smtClean="0">
                <a:latin typeface="メイリオ" panose="020B0604030504040204" pitchFamily="50" charset="-128"/>
                <a:ea typeface="メイリオ" panose="020B0604030504040204" pitchFamily="50" charset="-128"/>
              </a:rPr>
              <a:t>新</a:t>
            </a:r>
            <a:r>
              <a:rPr kumimoji="1" lang="en-US" altLang="ja-JP" sz="1400" dirty="0" smtClean="0">
                <a:latin typeface="メイリオ" panose="020B0604030504040204" pitchFamily="50" charset="-128"/>
                <a:ea typeface="メイリオ" panose="020B0604030504040204" pitchFamily="50" charset="-128"/>
              </a:rPr>
              <a:t>】</a:t>
            </a:r>
            <a:r>
              <a:rPr kumimoji="1" lang="ja-JP" altLang="en-US" sz="1400" dirty="0" smtClean="0">
                <a:latin typeface="メイリオ" panose="020B0604030504040204" pitchFamily="50" charset="-128"/>
                <a:ea typeface="メイリオ" panose="020B0604030504040204" pitchFamily="50" charset="-128"/>
              </a:rPr>
              <a:t>対馬藩札取扱</a:t>
            </a:r>
            <a:r>
              <a:rPr kumimoji="1" lang="ja-JP" altLang="en-US" sz="1400" dirty="0" smtClean="0">
                <a:latin typeface="メイリオ" panose="020B0604030504040204" pitchFamily="50" charset="-128"/>
                <a:ea typeface="メイリオ" panose="020B0604030504040204" pitchFamily="50" charset="-128"/>
              </a:rPr>
              <a:t>加盟宿泊施設募集要領抜粋</a:t>
            </a:r>
            <a:endParaRPr kumimoji="1" lang="ja-JP" altLang="en-US" sz="1400" dirty="0">
              <a:latin typeface="メイリオ" panose="020B0604030504040204" pitchFamily="50" charset="-128"/>
              <a:ea typeface="メイリオ" panose="020B0604030504040204" pitchFamily="50" charset="-128"/>
            </a:endParaRPr>
          </a:p>
        </p:txBody>
      </p:sp>
      <p:sp>
        <p:nvSpPr>
          <p:cNvPr id="23" name="テキスト ボックス 22"/>
          <p:cNvSpPr txBox="1"/>
          <p:nvPr/>
        </p:nvSpPr>
        <p:spPr>
          <a:xfrm>
            <a:off x="641445" y="1629780"/>
            <a:ext cx="8816454" cy="1415772"/>
          </a:xfrm>
          <a:prstGeom prst="rect">
            <a:avLst/>
          </a:prstGeom>
          <a:noFill/>
          <a:ln>
            <a:solidFill>
              <a:schemeClr val="tx1"/>
            </a:solidFill>
          </a:ln>
        </p:spPr>
        <p:txBody>
          <a:bodyPr wrap="square" rtlCol="0">
            <a:spAutoFit/>
          </a:bodyPr>
          <a:lstStyle/>
          <a:p>
            <a:r>
              <a:rPr kumimoji="1" lang="ja-JP" altLang="en-US" sz="1600" dirty="0" smtClean="0"/>
              <a:t>　</a:t>
            </a:r>
            <a:r>
              <a:rPr kumimoji="1" lang="ja-JP" altLang="en-US" sz="1400" dirty="0" smtClean="0">
                <a:latin typeface="メイリオ" panose="020B0604030504040204" pitchFamily="50" charset="-128"/>
                <a:ea typeface="メイリオ" panose="020B0604030504040204" pitchFamily="50" charset="-128"/>
              </a:rPr>
              <a:t>取扱</a:t>
            </a:r>
            <a:r>
              <a:rPr kumimoji="1" lang="zh-TW" altLang="en-US" sz="1400" dirty="0" smtClean="0">
                <a:latin typeface="メイリオ" panose="020B0604030504040204" pitchFamily="50" charset="-128"/>
                <a:ea typeface="メイリオ" panose="020B0604030504040204" pitchFamily="50" charset="-128"/>
              </a:rPr>
              <a:t>加盟宿泊施設</a:t>
            </a:r>
            <a:r>
              <a:rPr kumimoji="1" lang="ja-JP" altLang="en-US" sz="1400" dirty="0" smtClean="0">
                <a:latin typeface="メイリオ" panose="020B0604030504040204" pitchFamily="50" charset="-128"/>
                <a:ea typeface="メイリオ" panose="020B0604030504040204" pitchFamily="50" charset="-128"/>
              </a:rPr>
              <a:t>として登録をできるものは、市内で宿泊業を営む事業者とする。</a:t>
            </a:r>
            <a:r>
              <a:rPr lang="ja-JP" altLang="en-US" sz="1400" dirty="0" smtClean="0">
                <a:latin typeface="メイリオ" panose="020B0604030504040204" pitchFamily="50" charset="-128"/>
                <a:ea typeface="メイリオ" panose="020B0604030504040204" pitchFamily="50" charset="-128"/>
              </a:rPr>
              <a:t>ただし、次に掲げる事業者を除く。</a:t>
            </a:r>
            <a:endParaRPr lang="en-US" altLang="ja-JP" sz="1400" dirty="0" smtClean="0">
              <a:latin typeface="メイリオ" panose="020B0604030504040204" pitchFamily="50" charset="-128"/>
              <a:ea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rPr>
              <a:t>（</a:t>
            </a:r>
            <a:r>
              <a:rPr lang="en-US" altLang="ja-JP" sz="1400" dirty="0" smtClean="0">
                <a:latin typeface="メイリオ" panose="020B0604030504040204" pitchFamily="50" charset="-128"/>
                <a:ea typeface="メイリオ" panose="020B0604030504040204" pitchFamily="50" charset="-128"/>
              </a:rPr>
              <a:t>1</a:t>
            </a:r>
            <a:r>
              <a:rPr lang="ja-JP" altLang="en-US" sz="1400" dirty="0" smtClean="0">
                <a:latin typeface="メイリオ" panose="020B0604030504040204" pitchFamily="50" charset="-128"/>
                <a:ea typeface="メイリオ" panose="020B0604030504040204" pitchFamily="50" charset="-128"/>
              </a:rPr>
              <a:t>）風俗営業等の規制及び業務の適正化等に関する法律（昭和２３年法律第１２２号）第２条に規定する</a:t>
            </a:r>
            <a:endParaRPr lang="en-US" altLang="ja-JP" sz="1400" dirty="0" smtClean="0">
              <a:latin typeface="メイリオ" panose="020B0604030504040204" pitchFamily="50" charset="-128"/>
              <a:ea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rPr>
              <a:t>　　  営業を行う者</a:t>
            </a:r>
            <a:endParaRPr lang="en-US" altLang="ja-JP" sz="1400" dirty="0" smtClean="0">
              <a:latin typeface="メイリオ" panose="020B0604030504040204" pitchFamily="50" charset="-128"/>
              <a:ea typeface="メイリオ" panose="020B0604030504040204" pitchFamily="50" charset="-128"/>
            </a:endParaRPr>
          </a:p>
          <a:p>
            <a:r>
              <a:rPr kumimoji="1" lang="ja-JP" altLang="en-US" sz="1400" dirty="0" smtClean="0">
                <a:latin typeface="メイリオ" panose="020B0604030504040204" pitchFamily="50" charset="-128"/>
                <a:ea typeface="メイリオ" panose="020B0604030504040204" pitchFamily="50" charset="-128"/>
              </a:rPr>
              <a:t>（</a:t>
            </a:r>
            <a:r>
              <a:rPr kumimoji="1" lang="en-US" altLang="ja-JP" sz="1400" dirty="0" smtClean="0">
                <a:latin typeface="メイリオ" panose="020B0604030504040204" pitchFamily="50" charset="-128"/>
                <a:ea typeface="メイリオ" panose="020B0604030504040204" pitchFamily="50" charset="-128"/>
              </a:rPr>
              <a:t>2</a:t>
            </a:r>
            <a:r>
              <a:rPr kumimoji="1" lang="ja-JP" altLang="en-US" sz="1400" dirty="0" smtClean="0">
                <a:latin typeface="メイリオ" panose="020B0604030504040204" pitchFamily="50" charset="-128"/>
                <a:ea typeface="メイリオ" panose="020B0604030504040204" pitchFamily="50" charset="-128"/>
              </a:rPr>
              <a:t>）業務の内容が公序良俗に反する営業を行う者</a:t>
            </a:r>
            <a:endParaRPr kumimoji="1" lang="en-US" altLang="ja-JP" sz="1400" dirty="0" smtClean="0">
              <a:latin typeface="メイリオ" panose="020B0604030504040204" pitchFamily="50" charset="-128"/>
              <a:ea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rPr>
              <a:t>（</a:t>
            </a:r>
            <a:r>
              <a:rPr lang="en-US" altLang="ja-JP" sz="1400" dirty="0" smtClean="0">
                <a:latin typeface="メイリオ" panose="020B0604030504040204" pitchFamily="50" charset="-128"/>
                <a:ea typeface="メイリオ" panose="020B0604030504040204" pitchFamily="50" charset="-128"/>
              </a:rPr>
              <a:t>3</a:t>
            </a:r>
            <a:r>
              <a:rPr lang="ja-JP" altLang="en-US" sz="1400" dirty="0" smtClean="0">
                <a:latin typeface="メイリオ" panose="020B0604030504040204" pitchFamily="50" charset="-128"/>
                <a:ea typeface="メイリオ" panose="020B0604030504040204" pitchFamily="50" charset="-128"/>
              </a:rPr>
              <a:t>）その他本事業の趣旨に該当しないと会長が認めた者</a:t>
            </a:r>
            <a:endParaRPr kumimoji="1" lang="en-US" altLang="ja-JP" sz="1400" dirty="0" smtClean="0">
              <a:latin typeface="メイリオ" panose="020B0604030504040204" pitchFamily="50" charset="-128"/>
              <a:ea typeface="メイリオ" panose="020B0604030504040204" pitchFamily="50" charset="-128"/>
            </a:endParaRPr>
          </a:p>
        </p:txBody>
      </p:sp>
      <p:sp>
        <p:nvSpPr>
          <p:cNvPr id="24" name="テキスト ボックス 23"/>
          <p:cNvSpPr txBox="1"/>
          <p:nvPr/>
        </p:nvSpPr>
        <p:spPr>
          <a:xfrm>
            <a:off x="641445" y="3118126"/>
            <a:ext cx="8816454" cy="584775"/>
          </a:xfrm>
          <a:prstGeom prst="rect">
            <a:avLst/>
          </a:prstGeom>
          <a:noFill/>
        </p:spPr>
        <p:txBody>
          <a:bodyPr wrap="square" rtlCol="0">
            <a:spAutoFit/>
          </a:bodyPr>
          <a:lstStyle/>
          <a:p>
            <a:r>
              <a:rPr kumimoji="1" lang="ja-JP" altLang="en-US" b="1" u="sng" dirty="0" smtClean="0">
                <a:latin typeface="メイリオ" panose="020B0604030504040204" pitchFamily="50" charset="-128"/>
                <a:ea typeface="メイリオ" panose="020B0604030504040204" pitchFamily="50" charset="-128"/>
              </a:rPr>
              <a:t>取扱加盟宿泊施設の登録に係る手数料</a:t>
            </a:r>
            <a:endParaRPr kumimoji="1" lang="en-US" altLang="ja-JP" b="1" u="sng" dirty="0" smtClean="0">
              <a:latin typeface="メイリオ" panose="020B0604030504040204" pitchFamily="50" charset="-128"/>
              <a:ea typeface="メイリオ" panose="020B0604030504040204" pitchFamily="50" charset="-128"/>
            </a:endParaRPr>
          </a:p>
          <a:p>
            <a:r>
              <a:rPr kumimoji="1" lang="ja-JP" altLang="en-US" sz="1400" dirty="0" smtClean="0">
                <a:latin typeface="メイリオ" panose="020B0604030504040204" pitchFamily="50" charset="-128"/>
                <a:ea typeface="メイリオ" panose="020B0604030504040204" pitchFamily="50" charset="-128"/>
              </a:rPr>
              <a:t>　注：電子版</a:t>
            </a:r>
            <a:r>
              <a:rPr kumimoji="1" lang="ja-JP" altLang="en-US" sz="1400" dirty="0" smtClean="0">
                <a:latin typeface="メイリオ" panose="020B0604030504040204" pitchFamily="50" charset="-128"/>
                <a:ea typeface="メイリオ" panose="020B0604030504040204" pitchFamily="50" charset="-128"/>
              </a:rPr>
              <a:t>クーポン</a:t>
            </a:r>
            <a:r>
              <a:rPr kumimoji="1" lang="en-US" altLang="ja-JP" sz="1400" dirty="0" smtClean="0">
                <a:latin typeface="メイリオ" panose="020B0604030504040204" pitchFamily="50" charset="-128"/>
                <a:ea typeface="メイリオ" panose="020B0604030504040204" pitchFamily="50" charset="-128"/>
              </a:rPr>
              <a:t>【</a:t>
            </a:r>
            <a:r>
              <a:rPr kumimoji="1" lang="ja-JP" altLang="en-US" sz="1400" dirty="0" smtClean="0">
                <a:latin typeface="メイリオ" panose="020B0604030504040204" pitchFamily="50" charset="-128"/>
                <a:ea typeface="メイリオ" panose="020B0604030504040204" pitchFamily="50" charset="-128"/>
              </a:rPr>
              <a:t>新</a:t>
            </a:r>
            <a:r>
              <a:rPr kumimoji="1" lang="en-US" altLang="ja-JP" sz="1400" dirty="0" smtClean="0">
                <a:latin typeface="メイリオ" panose="020B0604030504040204" pitchFamily="50" charset="-128"/>
                <a:ea typeface="メイリオ" panose="020B0604030504040204" pitchFamily="50" charset="-128"/>
              </a:rPr>
              <a:t>】</a:t>
            </a:r>
            <a:r>
              <a:rPr kumimoji="1" lang="ja-JP" altLang="en-US" sz="1400" dirty="0" smtClean="0">
                <a:latin typeface="メイリオ" panose="020B0604030504040204" pitchFamily="50" charset="-128"/>
                <a:ea typeface="メイリオ" panose="020B0604030504040204" pitchFamily="50" charset="-128"/>
              </a:rPr>
              <a:t>対馬藩札取扱</a:t>
            </a:r>
            <a:r>
              <a:rPr kumimoji="1" lang="ja-JP" altLang="en-US" sz="1400" dirty="0" smtClean="0">
                <a:latin typeface="メイリオ" panose="020B0604030504040204" pitchFamily="50" charset="-128"/>
                <a:ea typeface="メイリオ" panose="020B0604030504040204" pitchFamily="50" charset="-128"/>
              </a:rPr>
              <a:t>加盟宿泊施設募集要領抜粋</a:t>
            </a:r>
            <a:endParaRPr kumimoji="1" lang="ja-JP" altLang="en-US" sz="1400" dirty="0">
              <a:latin typeface="メイリオ" panose="020B0604030504040204" pitchFamily="50" charset="-128"/>
              <a:ea typeface="メイリオ" panose="020B0604030504040204" pitchFamily="50" charset="-128"/>
            </a:endParaRPr>
          </a:p>
        </p:txBody>
      </p:sp>
      <p:sp>
        <p:nvSpPr>
          <p:cNvPr id="29" name="テキスト ボックス 28"/>
          <p:cNvSpPr txBox="1"/>
          <p:nvPr/>
        </p:nvSpPr>
        <p:spPr>
          <a:xfrm>
            <a:off x="641443" y="3636310"/>
            <a:ext cx="8816454" cy="1415772"/>
          </a:xfrm>
          <a:prstGeom prst="rect">
            <a:avLst/>
          </a:prstGeom>
          <a:noFill/>
          <a:ln>
            <a:solidFill>
              <a:schemeClr val="tx1"/>
            </a:solidFill>
          </a:ln>
        </p:spPr>
        <p:txBody>
          <a:bodyPr wrap="square" rtlCol="0">
            <a:spAutoFit/>
          </a:bodyPr>
          <a:lstStyle/>
          <a:p>
            <a:r>
              <a:rPr lang="ja-JP" altLang="en-US" sz="1400" dirty="0" smtClean="0">
                <a:latin typeface="メイリオ" panose="020B0604030504040204" pitchFamily="50" charset="-128"/>
                <a:ea typeface="メイリオ" panose="020B0604030504040204" pitchFamily="50" charset="-128"/>
              </a:rPr>
              <a:t>（</a:t>
            </a:r>
            <a:r>
              <a:rPr lang="en-US" altLang="ja-JP" sz="1400" dirty="0" smtClean="0">
                <a:latin typeface="メイリオ" panose="020B0604030504040204" pitchFamily="50" charset="-128"/>
                <a:ea typeface="メイリオ" panose="020B0604030504040204" pitchFamily="50" charset="-128"/>
              </a:rPr>
              <a:t>1</a:t>
            </a:r>
            <a:r>
              <a:rPr lang="ja-JP" altLang="en-US" sz="1400" dirty="0" smtClean="0">
                <a:latin typeface="メイリオ" panose="020B0604030504040204" pitchFamily="50" charset="-128"/>
                <a:ea typeface="メイリオ" panose="020B0604030504040204" pitchFamily="50" charset="-128"/>
              </a:rPr>
              <a:t>）取扱加盟宿泊施設として登録を受ける場合の手数料は、</a:t>
            </a:r>
            <a:r>
              <a:rPr lang="en-US" altLang="ja-JP" sz="1400" dirty="0" smtClean="0">
                <a:latin typeface="メイリオ" panose="020B0604030504040204" pitchFamily="50" charset="-128"/>
                <a:ea typeface="メイリオ" panose="020B0604030504040204" pitchFamily="50" charset="-128"/>
              </a:rPr>
              <a:t>1</a:t>
            </a:r>
            <a:r>
              <a:rPr lang="ja-JP" altLang="en-US" sz="1400" dirty="0" smtClean="0">
                <a:latin typeface="メイリオ" panose="020B0604030504040204" pitchFamily="50" charset="-128"/>
                <a:ea typeface="メイリオ" panose="020B0604030504040204" pitchFamily="50" charset="-128"/>
              </a:rPr>
              <a:t>施設当たり</a:t>
            </a:r>
            <a:r>
              <a:rPr lang="en-US" altLang="ja-JP" sz="1400" dirty="0" smtClean="0">
                <a:latin typeface="メイリオ" panose="020B0604030504040204" pitchFamily="50" charset="-128"/>
                <a:ea typeface="メイリオ" panose="020B0604030504040204" pitchFamily="50" charset="-128"/>
              </a:rPr>
              <a:t>1,000</a:t>
            </a:r>
            <a:r>
              <a:rPr lang="ja-JP" altLang="en-US" sz="1400" dirty="0" smtClean="0">
                <a:latin typeface="メイリオ" panose="020B0604030504040204" pitchFamily="50" charset="-128"/>
                <a:ea typeface="メイリオ" panose="020B0604030504040204" pitchFamily="50" charset="-128"/>
              </a:rPr>
              <a:t>円とする。また、当該施設</a:t>
            </a:r>
            <a:endParaRPr lang="en-US" altLang="ja-JP" sz="1400" dirty="0" smtClean="0">
              <a:latin typeface="メイリオ" panose="020B0604030504040204" pitchFamily="50" charset="-128"/>
              <a:ea typeface="メイリオ" panose="020B0604030504040204" pitchFamily="50" charset="-128"/>
            </a:endParaRPr>
          </a:p>
          <a:p>
            <a:r>
              <a:rPr lang="en-US" altLang="ja-JP" sz="1400" dirty="0">
                <a:latin typeface="メイリオ" panose="020B0604030504040204" pitchFamily="50" charset="-128"/>
                <a:ea typeface="メイリオ" panose="020B0604030504040204" pitchFamily="50" charset="-128"/>
              </a:rPr>
              <a:t> </a:t>
            </a:r>
            <a:r>
              <a:rPr lang="en-US" altLang="ja-JP" sz="1400" dirty="0" smtClean="0">
                <a:latin typeface="メイリオ" panose="020B0604030504040204" pitchFamily="50" charset="-128"/>
                <a:ea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rPr>
              <a:t>内に利用者との「金銭をやり取りする場所」や「金銭登録機（レジ）」が複数ある場合は利用希望に</a:t>
            </a:r>
            <a:endParaRPr lang="en-US" altLang="ja-JP" sz="1400" dirty="0" smtClean="0">
              <a:latin typeface="メイリオ" panose="020B0604030504040204" pitchFamily="50" charset="-128"/>
              <a:ea typeface="メイリオ" panose="020B0604030504040204" pitchFamily="50" charset="-128"/>
            </a:endParaRPr>
          </a:p>
          <a:p>
            <a:r>
              <a:rPr lang="en-US" altLang="ja-JP" sz="1400" dirty="0">
                <a:latin typeface="メイリオ" panose="020B0604030504040204" pitchFamily="50" charset="-128"/>
                <a:ea typeface="メイリオ" panose="020B0604030504040204" pitchFamily="50" charset="-128"/>
              </a:rPr>
              <a:t> </a:t>
            </a:r>
            <a:r>
              <a:rPr lang="en-US" altLang="ja-JP" sz="1400" dirty="0" smtClean="0">
                <a:latin typeface="メイリオ" panose="020B0604030504040204" pitchFamily="50" charset="-128"/>
                <a:ea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rPr>
              <a:t>応じ</a:t>
            </a:r>
            <a:r>
              <a:rPr lang="en-US" altLang="ja-JP" sz="1400" dirty="0" smtClean="0">
                <a:latin typeface="メイリオ" panose="020B0604030504040204" pitchFamily="50" charset="-128"/>
                <a:ea typeface="メイリオ" panose="020B0604030504040204" pitchFamily="50" charset="-128"/>
              </a:rPr>
              <a:t>1</a:t>
            </a:r>
            <a:r>
              <a:rPr lang="ja-JP" altLang="en-US" sz="1400" dirty="0" smtClean="0">
                <a:latin typeface="メイリオ" panose="020B0604030504040204" pitchFamily="50" charset="-128"/>
                <a:ea typeface="メイリオ" panose="020B0604030504040204" pitchFamily="50" charset="-128"/>
              </a:rPr>
              <a:t>台当たり</a:t>
            </a:r>
            <a:r>
              <a:rPr lang="en-US" altLang="ja-JP" sz="1400" dirty="0" smtClean="0">
                <a:latin typeface="メイリオ" panose="020B0604030504040204" pitchFamily="50" charset="-128"/>
                <a:ea typeface="メイリオ" panose="020B0604030504040204" pitchFamily="50" charset="-128"/>
              </a:rPr>
              <a:t>1,000</a:t>
            </a:r>
            <a:r>
              <a:rPr lang="ja-JP" altLang="en-US" sz="1400" dirty="0" smtClean="0">
                <a:latin typeface="メイリオ" panose="020B0604030504040204" pitchFamily="50" charset="-128"/>
                <a:ea typeface="メイリオ" panose="020B0604030504040204" pitchFamily="50" charset="-128"/>
              </a:rPr>
              <a:t>円を上乗せするものとする。ただし、（一社）対馬観光物産協会会員の事業者に</a:t>
            </a:r>
            <a:endParaRPr lang="en-US" altLang="ja-JP" sz="1400" dirty="0" smtClean="0">
              <a:latin typeface="メイリオ" panose="020B0604030504040204" pitchFamily="50" charset="-128"/>
              <a:ea typeface="メイリオ" panose="020B0604030504040204" pitchFamily="50" charset="-128"/>
            </a:endParaRPr>
          </a:p>
          <a:p>
            <a:r>
              <a:rPr lang="en-US" altLang="ja-JP" sz="1400" dirty="0">
                <a:latin typeface="メイリオ" panose="020B0604030504040204" pitchFamily="50" charset="-128"/>
                <a:ea typeface="メイリオ" panose="020B0604030504040204" pitchFamily="50" charset="-128"/>
              </a:rPr>
              <a:t> </a:t>
            </a:r>
            <a:r>
              <a:rPr lang="en-US" altLang="ja-JP" sz="1400" dirty="0" smtClean="0">
                <a:latin typeface="メイリオ" panose="020B0604030504040204" pitchFamily="50" charset="-128"/>
                <a:ea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rPr>
              <a:t>おいては、</a:t>
            </a:r>
            <a:r>
              <a:rPr lang="en-US" altLang="ja-JP" sz="1400" dirty="0" smtClean="0">
                <a:latin typeface="メイリオ" panose="020B0604030504040204" pitchFamily="50" charset="-128"/>
                <a:ea typeface="メイリオ" panose="020B0604030504040204" pitchFamily="50" charset="-128"/>
              </a:rPr>
              <a:t>1</a:t>
            </a:r>
            <a:r>
              <a:rPr lang="ja-JP" altLang="en-US" sz="1400" dirty="0" smtClean="0">
                <a:latin typeface="メイリオ" panose="020B0604030504040204" pitchFamily="50" charset="-128"/>
                <a:ea typeface="メイリオ" panose="020B0604030504040204" pitchFamily="50" charset="-128"/>
              </a:rPr>
              <a:t>施設当たりの手数料を免除するものとする。</a:t>
            </a:r>
            <a:endParaRPr lang="en-US" altLang="ja-JP" sz="1400" dirty="0">
              <a:latin typeface="メイリオ" panose="020B0604030504040204" pitchFamily="50" charset="-128"/>
              <a:ea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rPr>
              <a:t>（</a:t>
            </a:r>
            <a:r>
              <a:rPr lang="en-US" altLang="ja-JP" sz="1400" dirty="0" smtClean="0">
                <a:latin typeface="メイリオ" panose="020B0604030504040204" pitchFamily="50" charset="-128"/>
                <a:ea typeface="メイリオ" panose="020B0604030504040204" pitchFamily="50" charset="-128"/>
              </a:rPr>
              <a:t>2</a:t>
            </a:r>
            <a:r>
              <a:rPr lang="ja-JP" altLang="en-US" sz="1400" dirty="0" smtClean="0">
                <a:latin typeface="メイリオ" panose="020B0604030504040204" pitchFamily="50" charset="-128"/>
                <a:ea typeface="メイリオ" panose="020B0604030504040204" pitchFamily="50" charset="-128"/>
              </a:rPr>
              <a:t>）上記手数料については、原則初回換金時換金金額と相殺する。なお、事業期間内で換金がない場合は、</a:t>
            </a:r>
            <a:endParaRPr lang="en-US" altLang="ja-JP" sz="1400" dirty="0" smtClean="0">
              <a:latin typeface="メイリオ" panose="020B0604030504040204" pitchFamily="50" charset="-128"/>
              <a:ea typeface="メイリオ" panose="020B0604030504040204" pitchFamily="50" charset="-128"/>
            </a:endParaRPr>
          </a:p>
          <a:p>
            <a:r>
              <a:rPr lang="en-US" altLang="ja-JP" sz="1400" dirty="0">
                <a:latin typeface="メイリオ" panose="020B0604030504040204" pitchFamily="50" charset="-128"/>
                <a:ea typeface="メイリオ" panose="020B0604030504040204" pitchFamily="50" charset="-128"/>
              </a:rPr>
              <a:t> </a:t>
            </a:r>
            <a:r>
              <a:rPr lang="en-US" altLang="ja-JP" sz="1400" dirty="0" smtClean="0">
                <a:latin typeface="メイリオ" panose="020B0604030504040204" pitchFamily="50" charset="-128"/>
                <a:ea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rPr>
              <a:t>事業終了時に協議会から当該事業者に対し手数料を請求することとする。</a:t>
            </a:r>
            <a:r>
              <a:rPr lang="ja-JP" altLang="en-US" sz="1600" dirty="0" smtClean="0">
                <a:latin typeface="メイリオ" panose="020B0604030504040204" pitchFamily="50" charset="-128"/>
                <a:ea typeface="メイリオ" panose="020B0604030504040204" pitchFamily="50" charset="-128"/>
              </a:rPr>
              <a:t>　　　</a:t>
            </a:r>
            <a:endParaRPr lang="en-US" altLang="ja-JP" sz="1600" dirty="0" smtClean="0">
              <a:latin typeface="メイリオ" panose="020B0604030504040204" pitchFamily="50" charset="-128"/>
              <a:ea typeface="メイリオ"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1948171131"/>
              </p:ext>
            </p:extLst>
          </p:nvPr>
        </p:nvGraphicFramePr>
        <p:xfrm>
          <a:off x="1719617" y="5118673"/>
          <a:ext cx="7738280" cy="1372688"/>
        </p:xfrm>
        <a:graphic>
          <a:graphicData uri="http://schemas.openxmlformats.org/drawingml/2006/table">
            <a:tbl>
              <a:tblPr firstRow="1" bandRow="1">
                <a:tableStyleId>{073A0DAA-6AF3-43AB-8588-CEC1D06C72B9}</a:tableStyleId>
              </a:tblPr>
              <a:tblGrid>
                <a:gridCol w="1934570">
                  <a:extLst>
                    <a:ext uri="{9D8B030D-6E8A-4147-A177-3AD203B41FA5}">
                      <a16:colId xmlns:a16="http://schemas.microsoft.com/office/drawing/2014/main" val="1708460413"/>
                    </a:ext>
                  </a:extLst>
                </a:gridCol>
                <a:gridCol w="1934570">
                  <a:extLst>
                    <a:ext uri="{9D8B030D-6E8A-4147-A177-3AD203B41FA5}">
                      <a16:colId xmlns:a16="http://schemas.microsoft.com/office/drawing/2014/main" val="1570491543"/>
                    </a:ext>
                  </a:extLst>
                </a:gridCol>
                <a:gridCol w="1934570">
                  <a:extLst>
                    <a:ext uri="{9D8B030D-6E8A-4147-A177-3AD203B41FA5}">
                      <a16:colId xmlns:a16="http://schemas.microsoft.com/office/drawing/2014/main" val="1386388338"/>
                    </a:ext>
                  </a:extLst>
                </a:gridCol>
                <a:gridCol w="1934570">
                  <a:extLst>
                    <a:ext uri="{9D8B030D-6E8A-4147-A177-3AD203B41FA5}">
                      <a16:colId xmlns:a16="http://schemas.microsoft.com/office/drawing/2014/main" val="1295477431"/>
                    </a:ext>
                  </a:extLst>
                </a:gridCol>
              </a:tblGrid>
              <a:tr h="366848">
                <a:tc>
                  <a:txBody>
                    <a:bodyPr/>
                    <a:lstStyle/>
                    <a:p>
                      <a:pPr algn="ctr"/>
                      <a:r>
                        <a:rPr kumimoji="1" lang="ja-JP" altLang="en-US" sz="1600" dirty="0" smtClean="0">
                          <a:latin typeface="メイリオ" panose="020B0604030504040204" pitchFamily="50" charset="-128"/>
                          <a:ea typeface="メイリオ" panose="020B0604030504040204" pitchFamily="50" charset="-128"/>
                        </a:rPr>
                        <a:t>事業者名</a:t>
                      </a:r>
                      <a:endParaRPr kumimoji="1" lang="ja-JP" altLang="en-US" sz="16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600" dirty="0" smtClean="0">
                          <a:latin typeface="メイリオ" panose="020B0604030504040204" pitchFamily="50" charset="-128"/>
                          <a:ea typeface="メイリオ" panose="020B0604030504040204" pitchFamily="50" charset="-128"/>
                        </a:rPr>
                        <a:t>レジ数</a:t>
                      </a:r>
                      <a:endParaRPr kumimoji="1" lang="ja-JP" altLang="en-US" sz="16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600" dirty="0" smtClean="0">
                          <a:latin typeface="メイリオ" panose="020B0604030504040204" pitchFamily="50" charset="-128"/>
                          <a:ea typeface="メイリオ" panose="020B0604030504040204" pitchFamily="50" charset="-128"/>
                        </a:rPr>
                        <a:t>協会加入状況</a:t>
                      </a:r>
                      <a:endParaRPr kumimoji="1" lang="ja-JP" altLang="en-US" sz="16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600" dirty="0" smtClean="0">
                          <a:latin typeface="メイリオ" panose="020B0604030504040204" pitchFamily="50" charset="-128"/>
                          <a:ea typeface="メイリオ" panose="020B0604030504040204" pitchFamily="50" charset="-128"/>
                        </a:rPr>
                        <a:t>手数料</a:t>
                      </a:r>
                      <a:endParaRPr kumimoji="1" lang="ja-JP" altLang="en-US" sz="16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781505073"/>
                  </a:ext>
                </a:extLst>
              </a:tr>
              <a:tr h="332979">
                <a:tc>
                  <a:txBody>
                    <a:bodyPr/>
                    <a:lstStyle/>
                    <a:p>
                      <a:pPr algn="ctr"/>
                      <a:r>
                        <a:rPr kumimoji="1" lang="ja-JP" altLang="en-US" sz="1600" dirty="0" smtClean="0">
                          <a:latin typeface="メイリオ" panose="020B0604030504040204" pitchFamily="50" charset="-128"/>
                          <a:ea typeface="メイリオ" panose="020B0604030504040204" pitchFamily="50" charset="-128"/>
                        </a:rPr>
                        <a:t>事業者</a:t>
                      </a:r>
                      <a:r>
                        <a:rPr kumimoji="1" lang="en-US" altLang="ja-JP" sz="1600" dirty="0" smtClean="0">
                          <a:latin typeface="メイリオ" panose="020B0604030504040204" pitchFamily="50" charset="-128"/>
                          <a:ea typeface="メイリオ" panose="020B0604030504040204" pitchFamily="50" charset="-128"/>
                        </a:rPr>
                        <a:t>A</a:t>
                      </a:r>
                      <a:endParaRPr kumimoji="1" lang="ja-JP" altLang="en-US" sz="16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600" dirty="0" smtClean="0">
                          <a:latin typeface="メイリオ" panose="020B0604030504040204" pitchFamily="50" charset="-128"/>
                          <a:ea typeface="メイリオ" panose="020B0604030504040204" pitchFamily="50" charset="-128"/>
                        </a:rPr>
                        <a:t>１</a:t>
                      </a:r>
                      <a:endParaRPr kumimoji="1" lang="ja-JP" altLang="en-US" sz="16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600" dirty="0" smtClean="0">
                          <a:latin typeface="メイリオ" panose="020B0604030504040204" pitchFamily="50" charset="-128"/>
                          <a:ea typeface="メイリオ" panose="020B0604030504040204" pitchFamily="50" charset="-128"/>
                        </a:rPr>
                        <a:t>〇</a:t>
                      </a:r>
                      <a:endParaRPr kumimoji="1" lang="ja-JP" altLang="en-US" sz="1600" dirty="0">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sz="1600" dirty="0" smtClean="0">
                          <a:latin typeface="メイリオ" panose="020B0604030504040204" pitchFamily="50" charset="-128"/>
                          <a:ea typeface="メイリオ" panose="020B0604030504040204" pitchFamily="50" charset="-128"/>
                        </a:rPr>
                        <a:t>0</a:t>
                      </a:r>
                      <a:r>
                        <a:rPr kumimoji="1" lang="ja-JP" altLang="en-US" sz="1600" dirty="0" smtClean="0">
                          <a:latin typeface="メイリオ" panose="020B0604030504040204" pitchFamily="50" charset="-128"/>
                          <a:ea typeface="メイリオ" panose="020B0604030504040204" pitchFamily="50" charset="-128"/>
                        </a:rPr>
                        <a:t>円</a:t>
                      </a:r>
                      <a:endParaRPr kumimoji="1" lang="ja-JP" altLang="en-US" sz="16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106409761"/>
                  </a:ext>
                </a:extLst>
              </a:tr>
              <a:tr h="332979">
                <a:tc>
                  <a:txBody>
                    <a:bodyPr/>
                    <a:lstStyle/>
                    <a:p>
                      <a:pPr algn="ctr"/>
                      <a:r>
                        <a:rPr kumimoji="1" lang="ja-JP" altLang="en-US" sz="1600" dirty="0" smtClean="0">
                          <a:latin typeface="メイリオ" panose="020B0604030504040204" pitchFamily="50" charset="-128"/>
                          <a:ea typeface="メイリオ" panose="020B0604030504040204" pitchFamily="50" charset="-128"/>
                        </a:rPr>
                        <a:t>事業者</a:t>
                      </a:r>
                      <a:r>
                        <a:rPr kumimoji="1" lang="en-US" altLang="ja-JP" sz="1600" dirty="0" smtClean="0">
                          <a:latin typeface="メイリオ" panose="020B0604030504040204" pitchFamily="50" charset="-128"/>
                          <a:ea typeface="メイリオ" panose="020B0604030504040204" pitchFamily="50" charset="-128"/>
                        </a:rPr>
                        <a:t>B</a:t>
                      </a:r>
                      <a:endParaRPr kumimoji="1" lang="ja-JP" altLang="en-US" sz="16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600" dirty="0" smtClean="0">
                          <a:latin typeface="メイリオ" panose="020B0604030504040204" pitchFamily="50" charset="-128"/>
                          <a:ea typeface="メイリオ" panose="020B0604030504040204" pitchFamily="50" charset="-128"/>
                        </a:rPr>
                        <a:t>１</a:t>
                      </a:r>
                      <a:endParaRPr kumimoji="1" lang="ja-JP" altLang="en-US" sz="1600" dirty="0">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sz="1600" dirty="0" smtClean="0">
                          <a:latin typeface="メイリオ" panose="020B0604030504040204" pitchFamily="50" charset="-128"/>
                          <a:ea typeface="メイリオ" panose="020B0604030504040204" pitchFamily="50" charset="-128"/>
                        </a:rPr>
                        <a:t>×</a:t>
                      </a:r>
                      <a:endParaRPr kumimoji="1" lang="ja-JP" altLang="en-US" sz="1600" dirty="0">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sz="1600" dirty="0" smtClean="0">
                          <a:latin typeface="メイリオ" panose="020B0604030504040204" pitchFamily="50" charset="-128"/>
                          <a:ea typeface="メイリオ" panose="020B0604030504040204" pitchFamily="50" charset="-128"/>
                        </a:rPr>
                        <a:t>1,000</a:t>
                      </a:r>
                      <a:r>
                        <a:rPr kumimoji="1" lang="ja-JP" altLang="en-US" sz="1600" dirty="0" smtClean="0">
                          <a:latin typeface="メイリオ" panose="020B0604030504040204" pitchFamily="50" charset="-128"/>
                          <a:ea typeface="メイリオ" panose="020B0604030504040204" pitchFamily="50" charset="-128"/>
                        </a:rPr>
                        <a:t>円</a:t>
                      </a:r>
                      <a:endParaRPr kumimoji="1" lang="ja-JP" altLang="en-US" sz="16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465383531"/>
                  </a:ext>
                </a:extLst>
              </a:tr>
              <a:tr h="332979">
                <a:tc>
                  <a:txBody>
                    <a:bodyPr/>
                    <a:lstStyle/>
                    <a:p>
                      <a:pPr algn="ctr"/>
                      <a:r>
                        <a:rPr kumimoji="1" lang="ja-JP" altLang="en-US" sz="1600" dirty="0" smtClean="0">
                          <a:latin typeface="メイリオ" panose="020B0604030504040204" pitchFamily="50" charset="-128"/>
                          <a:ea typeface="メイリオ" panose="020B0604030504040204" pitchFamily="50" charset="-128"/>
                        </a:rPr>
                        <a:t>事業者</a:t>
                      </a:r>
                      <a:r>
                        <a:rPr kumimoji="1" lang="en-US" altLang="ja-JP" sz="1600" dirty="0" smtClean="0">
                          <a:latin typeface="メイリオ" panose="020B0604030504040204" pitchFamily="50" charset="-128"/>
                          <a:ea typeface="メイリオ" panose="020B0604030504040204" pitchFamily="50" charset="-128"/>
                        </a:rPr>
                        <a:t>C</a:t>
                      </a:r>
                      <a:endParaRPr kumimoji="1" lang="ja-JP" altLang="en-US" sz="16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600" dirty="0" smtClean="0">
                          <a:latin typeface="メイリオ" panose="020B0604030504040204" pitchFamily="50" charset="-128"/>
                          <a:ea typeface="メイリオ" panose="020B0604030504040204" pitchFamily="50" charset="-128"/>
                        </a:rPr>
                        <a:t>２</a:t>
                      </a:r>
                      <a:endParaRPr kumimoji="1" lang="ja-JP" altLang="en-US" sz="16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600" dirty="0" smtClean="0">
                          <a:latin typeface="メイリオ" panose="020B0604030504040204" pitchFamily="50" charset="-128"/>
                          <a:ea typeface="メイリオ" panose="020B0604030504040204" pitchFamily="50" charset="-128"/>
                        </a:rPr>
                        <a:t>〇</a:t>
                      </a:r>
                      <a:endParaRPr kumimoji="1" lang="ja-JP" altLang="en-US" sz="1600" dirty="0">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sz="1600" dirty="0" smtClean="0">
                          <a:latin typeface="メイリオ" panose="020B0604030504040204" pitchFamily="50" charset="-128"/>
                          <a:ea typeface="メイリオ" panose="020B0604030504040204" pitchFamily="50" charset="-128"/>
                        </a:rPr>
                        <a:t>1,000</a:t>
                      </a:r>
                      <a:r>
                        <a:rPr kumimoji="1" lang="ja-JP" altLang="en-US" sz="1600" dirty="0" smtClean="0">
                          <a:latin typeface="メイリオ" panose="020B0604030504040204" pitchFamily="50" charset="-128"/>
                          <a:ea typeface="メイリオ" panose="020B0604030504040204" pitchFamily="50" charset="-128"/>
                        </a:rPr>
                        <a:t>円</a:t>
                      </a:r>
                      <a:endParaRPr kumimoji="1" lang="ja-JP" altLang="en-US" sz="16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1714035"/>
                  </a:ext>
                </a:extLst>
              </a:tr>
            </a:tbl>
          </a:graphicData>
        </a:graphic>
      </p:graphicFrame>
      <p:sp>
        <p:nvSpPr>
          <p:cNvPr id="2" name="テキスト ボックス 1"/>
          <p:cNvSpPr txBox="1"/>
          <p:nvPr/>
        </p:nvSpPr>
        <p:spPr>
          <a:xfrm>
            <a:off x="504966" y="5123990"/>
            <a:ext cx="1214651" cy="369332"/>
          </a:xfrm>
          <a:prstGeom prst="rect">
            <a:avLst/>
          </a:prstGeom>
          <a:noFill/>
        </p:spPr>
        <p:txBody>
          <a:bodyPr wrap="square" rtlCol="0">
            <a:spAutoFit/>
          </a:bodyPr>
          <a:lstStyle/>
          <a:p>
            <a:r>
              <a:rPr kumimoji="1" lang="en-US" altLang="ja-JP" dirty="0" smtClean="0">
                <a:latin typeface="メイリオ" panose="020B0604030504040204" pitchFamily="50" charset="-128"/>
                <a:ea typeface="メイリオ" panose="020B0604030504040204" pitchFamily="50" charset="-128"/>
              </a:rPr>
              <a:t>【</a:t>
            </a:r>
            <a:r>
              <a:rPr kumimoji="1" lang="ja-JP" altLang="en-US" dirty="0" smtClean="0">
                <a:latin typeface="メイリオ" panose="020B0604030504040204" pitchFamily="50" charset="-128"/>
                <a:ea typeface="メイリオ" panose="020B0604030504040204" pitchFamily="50" charset="-128"/>
              </a:rPr>
              <a:t>例示</a:t>
            </a:r>
            <a:r>
              <a:rPr kumimoji="1" lang="en-US" altLang="ja-JP" dirty="0" smtClean="0">
                <a:latin typeface="メイリオ" panose="020B0604030504040204" pitchFamily="50" charset="-128"/>
                <a:ea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endParaRPr>
          </a:p>
        </p:txBody>
      </p:sp>
      <p:sp>
        <p:nvSpPr>
          <p:cNvPr id="3" name="テキスト ボックス 2"/>
          <p:cNvSpPr txBox="1"/>
          <p:nvPr/>
        </p:nvSpPr>
        <p:spPr>
          <a:xfrm>
            <a:off x="6974004" y="523262"/>
            <a:ext cx="2483893" cy="369332"/>
          </a:xfrm>
          <a:prstGeom prst="rect">
            <a:avLst/>
          </a:prstGeom>
          <a:noFill/>
        </p:spPr>
        <p:txBody>
          <a:bodyPr wrap="square" rtlCol="0">
            <a:spAutoFit/>
          </a:bodyPr>
          <a:lstStyle/>
          <a:p>
            <a:r>
              <a:rPr kumimoji="1" lang="ja-JP" altLang="en-US" i="1" dirty="0" smtClean="0">
                <a:solidFill>
                  <a:srgbClr val="9C0202"/>
                </a:solidFill>
                <a:latin typeface="ARマーカー体E" panose="040B0909000000000000" pitchFamily="49" charset="-128"/>
                <a:ea typeface="ARマーカー体E" panose="040B0909000000000000" pitchFamily="49" charset="-128"/>
              </a:rPr>
              <a:t>～</a:t>
            </a:r>
            <a:r>
              <a:rPr kumimoji="1" lang="en-US" altLang="ja-JP" i="1" dirty="0" smtClean="0">
                <a:solidFill>
                  <a:srgbClr val="9C0202"/>
                </a:solidFill>
                <a:latin typeface="ARマーカー体E" panose="040B0909000000000000" pitchFamily="49" charset="-128"/>
                <a:ea typeface="ARマーカー体E" panose="040B0909000000000000" pitchFamily="49" charset="-128"/>
              </a:rPr>
              <a:t>【</a:t>
            </a:r>
            <a:r>
              <a:rPr kumimoji="1" lang="ja-JP" altLang="en-US" i="1" dirty="0" smtClean="0">
                <a:solidFill>
                  <a:srgbClr val="9C0202"/>
                </a:solidFill>
                <a:latin typeface="ARマーカー体E" panose="040B0909000000000000" pitchFamily="49" charset="-128"/>
                <a:ea typeface="ARマーカー体E" panose="040B0909000000000000" pitchFamily="49" charset="-128"/>
              </a:rPr>
              <a:t>新</a:t>
            </a:r>
            <a:r>
              <a:rPr kumimoji="1" lang="en-US" altLang="ja-JP" i="1" dirty="0" smtClean="0">
                <a:solidFill>
                  <a:srgbClr val="9C0202"/>
                </a:solidFill>
                <a:latin typeface="ARマーカー体E" panose="040B0909000000000000" pitchFamily="49" charset="-128"/>
                <a:ea typeface="ARマーカー体E" panose="040B0909000000000000" pitchFamily="49" charset="-128"/>
              </a:rPr>
              <a:t>】</a:t>
            </a:r>
            <a:r>
              <a:rPr kumimoji="1" lang="ja-JP" altLang="en-US" i="1" dirty="0" smtClean="0">
                <a:solidFill>
                  <a:srgbClr val="9C0202"/>
                </a:solidFill>
                <a:latin typeface="ARマーカー体E" panose="040B0909000000000000" pitchFamily="49" charset="-128"/>
                <a:ea typeface="ARマーカー体E" panose="040B0909000000000000" pitchFamily="49" charset="-128"/>
              </a:rPr>
              <a:t>対馬藩札～</a:t>
            </a:r>
            <a:endParaRPr kumimoji="1" lang="ja-JP" altLang="en-US" i="1" dirty="0">
              <a:solidFill>
                <a:srgbClr val="9C0202"/>
              </a:solidFill>
              <a:latin typeface="ARマーカー体E" panose="040B0909000000000000" pitchFamily="49" charset="-128"/>
              <a:ea typeface="ARマーカー体E" panose="040B0909000000000000" pitchFamily="49" charset="-128"/>
            </a:endParaRPr>
          </a:p>
        </p:txBody>
      </p:sp>
      <p:sp>
        <p:nvSpPr>
          <p:cNvPr id="4" name="テキスト ボックス 3"/>
          <p:cNvSpPr txBox="1"/>
          <p:nvPr/>
        </p:nvSpPr>
        <p:spPr>
          <a:xfrm>
            <a:off x="4769891" y="3118126"/>
            <a:ext cx="4688006" cy="261610"/>
          </a:xfrm>
          <a:prstGeom prst="rect">
            <a:avLst/>
          </a:prstGeom>
          <a:noFill/>
          <a:ln>
            <a:solidFill>
              <a:srgbClr val="FF0000"/>
            </a:solidFill>
          </a:ln>
        </p:spPr>
        <p:txBody>
          <a:bodyPr wrap="square" rtlCol="0" anchor="ctr">
            <a:spAutoFit/>
          </a:bodyPr>
          <a:lstStyle/>
          <a:p>
            <a:pPr algn="ctr"/>
            <a:r>
              <a:rPr kumimoji="1" lang="ja-JP" altLang="en-US" sz="1100" b="1" dirty="0" smtClean="0">
                <a:solidFill>
                  <a:srgbClr val="FF0000"/>
                </a:solidFill>
                <a:latin typeface="メイリオ" panose="020B0604030504040204" pitchFamily="50" charset="-128"/>
                <a:ea typeface="メイリオ" panose="020B0604030504040204" pitchFamily="50" charset="-128"/>
              </a:rPr>
              <a:t>＊「対馬藩札」事業</a:t>
            </a:r>
            <a:r>
              <a:rPr lang="ja-JP" altLang="en-US" sz="1100" b="1" dirty="0">
                <a:solidFill>
                  <a:srgbClr val="FF0000"/>
                </a:solidFill>
                <a:latin typeface="メイリオ" panose="020B0604030504040204" pitchFamily="50" charset="-128"/>
                <a:ea typeface="メイリオ" panose="020B0604030504040204" pitchFamily="50" charset="-128"/>
              </a:rPr>
              <a:t>で</a:t>
            </a:r>
            <a:r>
              <a:rPr kumimoji="1" lang="ja-JP" altLang="en-US" sz="1100" b="1" dirty="0" smtClean="0">
                <a:solidFill>
                  <a:srgbClr val="FF0000"/>
                </a:solidFill>
                <a:latin typeface="メイリオ" panose="020B0604030504040204" pitchFamily="50" charset="-128"/>
                <a:ea typeface="メイリオ" panose="020B0604030504040204" pitchFamily="50" charset="-128"/>
              </a:rPr>
              <a:t>すでに支払済の事業所は不要</a:t>
            </a:r>
            <a:endParaRPr kumimoji="1" lang="ja-JP" altLang="en-US" sz="1100" b="1" dirty="0">
              <a:solidFill>
                <a:srgbClr val="FF0000"/>
              </a:solidFill>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4666397" y="6557952"/>
            <a:ext cx="573206" cy="369332"/>
          </a:xfrm>
          <a:prstGeom prst="rect">
            <a:avLst/>
          </a:prstGeom>
          <a:noFill/>
        </p:spPr>
        <p:txBody>
          <a:bodyPr wrap="square" rtlCol="0">
            <a:spAutoFit/>
          </a:bodyPr>
          <a:lstStyle/>
          <a:p>
            <a:pPr algn="ctr"/>
            <a:r>
              <a:rPr kumimoji="1" lang="ja-JP" altLang="en-US" b="1" dirty="0" smtClean="0">
                <a:latin typeface="メイリオ" panose="020B0604030504040204" pitchFamily="50" charset="-128"/>
                <a:ea typeface="メイリオ" panose="020B0604030504040204" pitchFamily="50" charset="-128"/>
              </a:rPr>
              <a:t>２</a:t>
            </a:r>
            <a:endParaRPr kumimoji="1" lang="ja-JP" altLang="en-US"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03488081"/>
      </p:ext>
    </p:extLst>
  </p:cSld>
  <p:clrMapOvr>
    <a:masterClrMapping/>
  </p:clrMapOvr>
  <mc:AlternateContent xmlns:mc="http://schemas.openxmlformats.org/markup-compatibility/2006" xmlns:p14="http://schemas.microsoft.com/office/powerpoint/2010/main">
    <mc:Choice Requires="p14">
      <p:transition spd="slow" p14:dur="2000" advTm="11760"/>
    </mc:Choice>
    <mc:Fallback xmlns="">
      <p:transition spd="slow" advTm="1176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 name="表 65"/>
          <p:cNvGraphicFramePr>
            <a:graphicFrameLocks noGrp="1"/>
          </p:cNvGraphicFramePr>
          <p:nvPr>
            <p:extLst>
              <p:ext uri="{D42A27DB-BD31-4B8C-83A1-F6EECF244321}">
                <p14:modId xmlns:p14="http://schemas.microsoft.com/office/powerpoint/2010/main" val="1060782663"/>
              </p:ext>
            </p:extLst>
          </p:nvPr>
        </p:nvGraphicFramePr>
        <p:xfrm>
          <a:off x="5886772" y="3241161"/>
          <a:ext cx="3284524" cy="1920240"/>
        </p:xfrm>
        <a:graphic>
          <a:graphicData uri="http://schemas.openxmlformats.org/drawingml/2006/table">
            <a:tbl>
              <a:tblPr firstRow="1" bandRow="1">
                <a:tableStyleId>{5C22544A-7EE6-4342-B048-85BDC9FD1C3A}</a:tableStyleId>
              </a:tblPr>
              <a:tblGrid>
                <a:gridCol w="1520332">
                  <a:extLst>
                    <a:ext uri="{9D8B030D-6E8A-4147-A177-3AD203B41FA5}">
                      <a16:colId xmlns:a16="http://schemas.microsoft.com/office/drawing/2014/main" val="1175274209"/>
                    </a:ext>
                  </a:extLst>
                </a:gridCol>
                <a:gridCol w="1764192">
                  <a:extLst>
                    <a:ext uri="{9D8B030D-6E8A-4147-A177-3AD203B41FA5}">
                      <a16:colId xmlns:a16="http://schemas.microsoft.com/office/drawing/2014/main" val="4288477251"/>
                    </a:ext>
                  </a:extLst>
                </a:gridCol>
              </a:tblGrid>
              <a:tr h="308069">
                <a:tc>
                  <a:txBody>
                    <a:bodyPr/>
                    <a:lstStyle/>
                    <a:p>
                      <a:pPr algn="ctr"/>
                      <a:r>
                        <a:rPr kumimoji="1" lang="ja-JP" altLang="en-US" sz="1200" b="0" dirty="0" smtClean="0">
                          <a:solidFill>
                            <a:schemeClr val="tx1"/>
                          </a:solidFill>
                          <a:latin typeface="メイリオ" panose="020B0604030504040204" pitchFamily="50" charset="-128"/>
                          <a:ea typeface="メイリオ" panose="020B0604030504040204" pitchFamily="50" charset="-128"/>
                        </a:rPr>
                        <a:t>利用者チャージ用ＱＲコード</a:t>
                      </a:r>
                      <a:endParaRPr kumimoji="1" lang="ja-JP" altLang="en-US" sz="1200" b="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latin typeface="メイリオ" panose="020B0604030504040204" pitchFamily="50" charset="-128"/>
                          <a:ea typeface="メイリオ" panose="020B0604030504040204" pitchFamily="50" charset="-128"/>
                        </a:rPr>
                        <a:t>交付申請兼同意</a:t>
                      </a:r>
                      <a:endParaRPr kumimoji="1" lang="en-US" altLang="ja-JP" sz="1200" b="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1200" b="0" dirty="0" smtClean="0">
                          <a:solidFill>
                            <a:schemeClr val="tx1"/>
                          </a:solidFill>
                          <a:latin typeface="メイリオ" panose="020B0604030504040204" pitchFamily="50" charset="-128"/>
                          <a:ea typeface="メイリオ" panose="020B0604030504040204" pitchFamily="50" charset="-128"/>
                        </a:rPr>
                        <a:t>フォーム用ＱＲコード</a:t>
                      </a:r>
                      <a:endParaRPr kumimoji="1" lang="ja-JP" altLang="en-US" sz="1200" b="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42315909"/>
                  </a:ext>
                </a:extLst>
              </a:tr>
              <a:tr h="0">
                <a:tc>
                  <a:txBody>
                    <a:bodyPr/>
                    <a:lstStyle/>
                    <a:p>
                      <a:pPr algn="ctr"/>
                      <a:r>
                        <a:rPr kumimoji="1" lang="ja-JP" altLang="en-US" sz="1200" b="0" dirty="0" smtClean="0">
                          <a:solidFill>
                            <a:schemeClr val="tx1"/>
                          </a:solidFill>
                          <a:latin typeface="メイリオ" panose="020B0604030504040204" pitchFamily="50" charset="-128"/>
                          <a:ea typeface="メイリオ" panose="020B0604030504040204" pitchFamily="50" charset="-128"/>
                        </a:rPr>
                        <a:t>サイズ：Ａ５　</a:t>
                      </a:r>
                      <a:endParaRPr kumimoji="1" lang="ja-JP" altLang="en-US" sz="120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latin typeface="メイリオ" panose="020B0604030504040204" pitchFamily="50" charset="-128"/>
                          <a:ea typeface="メイリオ" panose="020B0604030504040204" pitchFamily="50" charset="-128"/>
                        </a:rPr>
                        <a:t>サイズ：Ａ４</a:t>
                      </a:r>
                      <a:endParaRPr kumimoji="1" lang="ja-JP" altLang="en-US" sz="120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44248109"/>
                  </a:ext>
                </a:extLst>
              </a:tr>
              <a:tr h="0">
                <a:tc>
                  <a:txBody>
                    <a:bodyPr/>
                    <a:lstStyle/>
                    <a:p>
                      <a:endParaRPr kumimoji="1" lang="en-US" altLang="ja-JP" sz="1200" b="0" dirty="0" smtClean="0">
                        <a:solidFill>
                          <a:schemeClr val="tx1"/>
                        </a:solidFill>
                      </a:endParaRPr>
                    </a:p>
                    <a:p>
                      <a:endParaRPr kumimoji="1" lang="en-US" altLang="ja-JP" sz="1200" b="0" dirty="0" smtClean="0">
                        <a:solidFill>
                          <a:schemeClr val="tx1"/>
                        </a:solidFill>
                      </a:endParaRPr>
                    </a:p>
                    <a:p>
                      <a:endParaRPr kumimoji="1" lang="en-US" altLang="ja-JP" sz="1200" b="0" dirty="0" smtClean="0">
                        <a:solidFill>
                          <a:schemeClr val="tx1"/>
                        </a:solidFill>
                      </a:endParaRPr>
                    </a:p>
                    <a:p>
                      <a:endParaRPr kumimoji="1" lang="en-US" altLang="ja-JP" sz="1200" b="0" dirty="0" smtClean="0">
                        <a:solidFill>
                          <a:schemeClr val="tx1"/>
                        </a:solidFill>
                      </a:endParaRPr>
                    </a:p>
                    <a:p>
                      <a:endParaRPr kumimoji="1" lang="en-US" altLang="ja-JP" sz="1200" b="0" dirty="0">
                        <a:solidFill>
                          <a:schemeClr val="tx1"/>
                        </a:solidFill>
                      </a:endParaRPr>
                    </a:p>
                    <a:p>
                      <a:endParaRPr kumimoji="1" lang="en-US" altLang="ja-JP" sz="12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370848"/>
                  </a:ext>
                </a:extLst>
              </a:tr>
            </a:tbl>
          </a:graphicData>
        </a:graphic>
      </p:graphicFrame>
      <p:sp>
        <p:nvSpPr>
          <p:cNvPr id="14" name="テキスト ボックス 13"/>
          <p:cNvSpPr txBox="1"/>
          <p:nvPr/>
        </p:nvSpPr>
        <p:spPr>
          <a:xfrm>
            <a:off x="300250" y="466326"/>
            <a:ext cx="2934269" cy="523220"/>
          </a:xfrm>
          <a:prstGeom prst="rect">
            <a:avLst/>
          </a:prstGeom>
          <a:noFill/>
        </p:spPr>
        <p:txBody>
          <a:bodyPr wrap="square" rtlCol="0">
            <a:spAutoFit/>
          </a:bodyPr>
          <a:lstStyle/>
          <a:p>
            <a:r>
              <a:rPr kumimoji="1" lang="ja-JP" altLang="en-US" sz="28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加盟店の準備</a:t>
            </a:r>
            <a:endParaRPr kumimoji="1" lang="ja-JP" altLang="en-US" sz="28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cxnSp>
        <p:nvCxnSpPr>
          <p:cNvPr id="20" name="直線コネクタ 19"/>
          <p:cNvCxnSpPr/>
          <p:nvPr/>
        </p:nvCxnSpPr>
        <p:spPr>
          <a:xfrm>
            <a:off x="436728" y="973595"/>
            <a:ext cx="9021171" cy="0"/>
          </a:xfrm>
          <a:prstGeom prst="line">
            <a:avLst/>
          </a:prstGeom>
          <a:ln w="57150">
            <a:solidFill>
              <a:srgbClr val="9C0A0A"/>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641445" y="1042817"/>
            <a:ext cx="8816454" cy="584775"/>
          </a:xfrm>
          <a:prstGeom prst="rect">
            <a:avLst/>
          </a:prstGeom>
          <a:noFill/>
        </p:spPr>
        <p:txBody>
          <a:bodyPr wrap="square" rtlCol="0">
            <a:spAutoFit/>
          </a:bodyPr>
          <a:lstStyle/>
          <a:p>
            <a:r>
              <a:rPr kumimoji="1" lang="ja-JP" altLang="en-US" b="1" u="sng" dirty="0" smtClean="0">
                <a:latin typeface="メイリオ" panose="020B0604030504040204" pitchFamily="50" charset="-128"/>
                <a:ea typeface="メイリオ" panose="020B0604030504040204" pitchFamily="50" charset="-128"/>
              </a:rPr>
              <a:t>取扱加盟宿泊施設の申込</a:t>
            </a:r>
            <a:endParaRPr kumimoji="1" lang="en-US" altLang="ja-JP" b="1" u="sng" dirty="0" smtClean="0">
              <a:latin typeface="メイリオ" panose="020B0604030504040204" pitchFamily="50" charset="-128"/>
              <a:ea typeface="メイリオ" panose="020B0604030504040204" pitchFamily="50" charset="-128"/>
            </a:endParaRPr>
          </a:p>
          <a:p>
            <a:r>
              <a:rPr kumimoji="1" lang="ja-JP" altLang="en-US" sz="1400" dirty="0" smtClean="0">
                <a:latin typeface="メイリオ" panose="020B0604030504040204" pitchFamily="50" charset="-128"/>
                <a:ea typeface="メイリオ" panose="020B0604030504040204" pitchFamily="50" charset="-128"/>
              </a:rPr>
              <a:t>　注：電子版</a:t>
            </a:r>
            <a:r>
              <a:rPr kumimoji="1" lang="ja-JP" altLang="en-US" sz="1400" dirty="0" smtClean="0">
                <a:latin typeface="メイリオ" panose="020B0604030504040204" pitchFamily="50" charset="-128"/>
                <a:ea typeface="メイリオ" panose="020B0604030504040204" pitchFamily="50" charset="-128"/>
              </a:rPr>
              <a:t>クーポン</a:t>
            </a:r>
            <a:r>
              <a:rPr kumimoji="1" lang="en-US" altLang="ja-JP" sz="1400" dirty="0" smtClean="0">
                <a:latin typeface="メイリオ" panose="020B0604030504040204" pitchFamily="50" charset="-128"/>
                <a:ea typeface="メイリオ" panose="020B0604030504040204" pitchFamily="50" charset="-128"/>
              </a:rPr>
              <a:t>【</a:t>
            </a:r>
            <a:r>
              <a:rPr kumimoji="1" lang="ja-JP" altLang="en-US" sz="1400" dirty="0" smtClean="0">
                <a:latin typeface="メイリオ" panose="020B0604030504040204" pitchFamily="50" charset="-128"/>
                <a:ea typeface="メイリオ" panose="020B0604030504040204" pitchFamily="50" charset="-128"/>
              </a:rPr>
              <a:t>新</a:t>
            </a:r>
            <a:r>
              <a:rPr kumimoji="1" lang="en-US" altLang="ja-JP" sz="1400" dirty="0" smtClean="0">
                <a:latin typeface="メイリオ" panose="020B0604030504040204" pitchFamily="50" charset="-128"/>
                <a:ea typeface="メイリオ" panose="020B0604030504040204" pitchFamily="50" charset="-128"/>
              </a:rPr>
              <a:t>】</a:t>
            </a:r>
            <a:r>
              <a:rPr kumimoji="1" lang="ja-JP" altLang="en-US" sz="1400" dirty="0" smtClean="0">
                <a:latin typeface="メイリオ" panose="020B0604030504040204" pitchFamily="50" charset="-128"/>
                <a:ea typeface="メイリオ" panose="020B0604030504040204" pitchFamily="50" charset="-128"/>
              </a:rPr>
              <a:t>対馬藩札取扱</a:t>
            </a:r>
            <a:r>
              <a:rPr kumimoji="1" lang="ja-JP" altLang="en-US" sz="1400" dirty="0" smtClean="0">
                <a:latin typeface="メイリオ" panose="020B0604030504040204" pitchFamily="50" charset="-128"/>
                <a:ea typeface="メイリオ" panose="020B0604030504040204" pitchFamily="50" charset="-128"/>
              </a:rPr>
              <a:t>加盟宿泊施設募集要領抜粋</a:t>
            </a:r>
            <a:endParaRPr kumimoji="1" lang="ja-JP" altLang="en-US" sz="1400" dirty="0">
              <a:latin typeface="メイリオ" panose="020B0604030504040204" pitchFamily="50" charset="-128"/>
              <a:ea typeface="メイリオ" panose="020B0604030504040204" pitchFamily="50" charset="-128"/>
            </a:endParaRPr>
          </a:p>
        </p:txBody>
      </p:sp>
      <p:sp>
        <p:nvSpPr>
          <p:cNvPr id="23" name="テキスト ボックス 22"/>
          <p:cNvSpPr txBox="1"/>
          <p:nvPr/>
        </p:nvSpPr>
        <p:spPr>
          <a:xfrm>
            <a:off x="641445" y="1629780"/>
            <a:ext cx="8816454" cy="523220"/>
          </a:xfrm>
          <a:prstGeom prst="rect">
            <a:avLst/>
          </a:prstGeom>
          <a:noFill/>
          <a:ln>
            <a:solidFill>
              <a:schemeClr val="tx1"/>
            </a:solidFill>
          </a:ln>
        </p:spPr>
        <p:txBody>
          <a:bodyPr wrap="square" rtlCol="0">
            <a:spAutoFit/>
          </a:bodyPr>
          <a:lstStyle/>
          <a:p>
            <a:r>
              <a:rPr kumimoji="1" lang="ja-JP" altLang="en-US" sz="1400" dirty="0" smtClean="0">
                <a:latin typeface="メイリオ" panose="020B0604030504040204" pitchFamily="50" charset="-128"/>
                <a:ea typeface="メイリオ" panose="020B0604030504040204" pitchFamily="50" charset="-128"/>
              </a:rPr>
              <a:t>　取扱加盟宿泊として登録を受けようとする者は、会長が別に</a:t>
            </a:r>
            <a:r>
              <a:rPr kumimoji="1" lang="ja-JP" altLang="en-US" sz="1400" dirty="0" smtClean="0">
                <a:latin typeface="メイリオ" panose="020B0604030504040204" pitchFamily="50" charset="-128"/>
                <a:ea typeface="メイリオ" panose="020B0604030504040204" pitchFamily="50" charset="-128"/>
              </a:rPr>
              <a:t>定める</a:t>
            </a:r>
            <a:r>
              <a:rPr kumimoji="1" lang="en-US" altLang="ja-JP" sz="1400" dirty="0" smtClean="0">
                <a:latin typeface="メイリオ" panose="020B0604030504040204" pitchFamily="50" charset="-128"/>
                <a:ea typeface="メイリオ" panose="020B0604030504040204" pitchFamily="50" charset="-128"/>
              </a:rPr>
              <a:t>【</a:t>
            </a:r>
            <a:r>
              <a:rPr kumimoji="1" lang="ja-JP" altLang="en-US" sz="1400" dirty="0" smtClean="0">
                <a:latin typeface="メイリオ" panose="020B0604030504040204" pitchFamily="50" charset="-128"/>
                <a:ea typeface="メイリオ" panose="020B0604030504040204" pitchFamily="50" charset="-128"/>
              </a:rPr>
              <a:t>新</a:t>
            </a:r>
            <a:r>
              <a:rPr kumimoji="1" lang="en-US" altLang="ja-JP" sz="1400" dirty="0" smtClean="0">
                <a:latin typeface="メイリオ" panose="020B0604030504040204" pitchFamily="50" charset="-128"/>
                <a:ea typeface="メイリオ" panose="020B0604030504040204" pitchFamily="50" charset="-128"/>
              </a:rPr>
              <a:t>】</a:t>
            </a:r>
            <a:r>
              <a:rPr kumimoji="1" lang="ja-JP" altLang="en-US" sz="1400" dirty="0" smtClean="0">
                <a:latin typeface="メイリオ" panose="020B0604030504040204" pitchFamily="50" charset="-128"/>
                <a:ea typeface="メイリオ" panose="020B0604030504040204" pitchFamily="50" charset="-128"/>
              </a:rPr>
              <a:t>対馬藩札取扱</a:t>
            </a:r>
            <a:r>
              <a:rPr kumimoji="1" lang="ja-JP" altLang="en-US" sz="1400" dirty="0" smtClean="0">
                <a:latin typeface="メイリオ" panose="020B0604030504040204" pitchFamily="50" charset="-128"/>
                <a:ea typeface="メイリオ" panose="020B0604030504040204" pitchFamily="50" charset="-128"/>
              </a:rPr>
              <a:t>加盟宿泊施設登録申請書に必要な事項を記入のうえ、会長に申請を行うこととする。</a:t>
            </a:r>
            <a:endParaRPr kumimoji="1" lang="en-US" altLang="ja-JP" sz="1400" dirty="0" smtClean="0">
              <a:latin typeface="メイリオ" panose="020B0604030504040204" pitchFamily="50" charset="-128"/>
              <a:ea typeface="メイリオ" panose="020B0604030504040204" pitchFamily="50" charset="-128"/>
            </a:endParaRPr>
          </a:p>
        </p:txBody>
      </p:sp>
      <p:sp>
        <p:nvSpPr>
          <p:cNvPr id="24" name="テキスト ボックス 23"/>
          <p:cNvSpPr txBox="1"/>
          <p:nvPr/>
        </p:nvSpPr>
        <p:spPr>
          <a:xfrm>
            <a:off x="641445" y="2247059"/>
            <a:ext cx="8816454" cy="584775"/>
          </a:xfrm>
          <a:prstGeom prst="rect">
            <a:avLst/>
          </a:prstGeom>
          <a:noFill/>
        </p:spPr>
        <p:txBody>
          <a:bodyPr wrap="square" rtlCol="0">
            <a:spAutoFit/>
          </a:bodyPr>
          <a:lstStyle/>
          <a:p>
            <a:r>
              <a:rPr kumimoji="1" lang="ja-JP" altLang="en-US" b="1" u="sng" dirty="0" smtClean="0">
                <a:latin typeface="メイリオ" panose="020B0604030504040204" pitchFamily="50" charset="-128"/>
                <a:ea typeface="メイリオ" panose="020B0604030504040204" pitchFamily="50" charset="-128"/>
              </a:rPr>
              <a:t>取扱加盟宿泊施設登録後の流れ　</a:t>
            </a:r>
            <a:endParaRPr kumimoji="1" lang="en-US" altLang="ja-JP" b="1" u="sng" dirty="0" smtClean="0">
              <a:latin typeface="メイリオ" panose="020B0604030504040204" pitchFamily="50" charset="-128"/>
              <a:ea typeface="メイリオ" panose="020B0604030504040204" pitchFamily="50" charset="-128"/>
            </a:endParaRPr>
          </a:p>
          <a:p>
            <a:r>
              <a:rPr kumimoji="1" lang="ja-JP" altLang="en-US" sz="1400" dirty="0" smtClean="0">
                <a:latin typeface="メイリオ" panose="020B0604030504040204" pitchFamily="50" charset="-128"/>
                <a:ea typeface="メイリオ" panose="020B0604030504040204" pitchFamily="50" charset="-128"/>
              </a:rPr>
              <a:t>　注：電子版</a:t>
            </a:r>
            <a:r>
              <a:rPr kumimoji="1" lang="ja-JP" altLang="en-US" sz="1400" dirty="0" smtClean="0">
                <a:latin typeface="メイリオ" panose="020B0604030504040204" pitchFamily="50" charset="-128"/>
                <a:ea typeface="メイリオ" panose="020B0604030504040204" pitchFamily="50" charset="-128"/>
              </a:rPr>
              <a:t>クーポン</a:t>
            </a:r>
            <a:r>
              <a:rPr kumimoji="1" lang="en-US" altLang="ja-JP" sz="1400" dirty="0" smtClean="0">
                <a:latin typeface="メイリオ" panose="020B0604030504040204" pitchFamily="50" charset="-128"/>
                <a:ea typeface="メイリオ" panose="020B0604030504040204" pitchFamily="50" charset="-128"/>
              </a:rPr>
              <a:t>【</a:t>
            </a:r>
            <a:r>
              <a:rPr kumimoji="1" lang="ja-JP" altLang="en-US" sz="1400" dirty="0" smtClean="0">
                <a:latin typeface="メイリオ" panose="020B0604030504040204" pitchFamily="50" charset="-128"/>
                <a:ea typeface="メイリオ" panose="020B0604030504040204" pitchFamily="50" charset="-128"/>
              </a:rPr>
              <a:t>新</a:t>
            </a:r>
            <a:r>
              <a:rPr kumimoji="1" lang="en-US" altLang="ja-JP" sz="1400" dirty="0" smtClean="0">
                <a:latin typeface="メイリオ" panose="020B0604030504040204" pitchFamily="50" charset="-128"/>
                <a:ea typeface="メイリオ" panose="020B0604030504040204" pitchFamily="50" charset="-128"/>
              </a:rPr>
              <a:t>】</a:t>
            </a:r>
            <a:r>
              <a:rPr kumimoji="1" lang="ja-JP" altLang="en-US" sz="1400" dirty="0" smtClean="0">
                <a:latin typeface="メイリオ" panose="020B0604030504040204" pitchFamily="50" charset="-128"/>
                <a:ea typeface="メイリオ" panose="020B0604030504040204" pitchFamily="50" charset="-128"/>
              </a:rPr>
              <a:t>対馬藩札取扱</a:t>
            </a:r>
            <a:r>
              <a:rPr kumimoji="1" lang="ja-JP" altLang="en-US" sz="1400" dirty="0" smtClean="0">
                <a:latin typeface="メイリオ" panose="020B0604030504040204" pitchFamily="50" charset="-128"/>
                <a:ea typeface="メイリオ" panose="020B0604030504040204" pitchFamily="50" charset="-128"/>
              </a:rPr>
              <a:t>加盟宿泊施設募集要領抜粋</a:t>
            </a:r>
            <a:endParaRPr kumimoji="1" lang="ja-JP" altLang="en-US" sz="1400" dirty="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6974004" y="523262"/>
            <a:ext cx="2483893" cy="369332"/>
          </a:xfrm>
          <a:prstGeom prst="rect">
            <a:avLst/>
          </a:prstGeom>
          <a:noFill/>
        </p:spPr>
        <p:txBody>
          <a:bodyPr wrap="square" rtlCol="0">
            <a:spAutoFit/>
          </a:bodyPr>
          <a:lstStyle/>
          <a:p>
            <a:r>
              <a:rPr kumimoji="1" lang="ja-JP" altLang="en-US" i="1" dirty="0" smtClean="0">
                <a:solidFill>
                  <a:srgbClr val="9C0202"/>
                </a:solidFill>
                <a:latin typeface="ARマーカー体E" panose="040B0909000000000000" pitchFamily="49" charset="-128"/>
                <a:ea typeface="ARマーカー体E" panose="040B0909000000000000" pitchFamily="49" charset="-128"/>
              </a:rPr>
              <a:t>～</a:t>
            </a:r>
            <a:r>
              <a:rPr kumimoji="1" lang="en-US" altLang="ja-JP" i="1" dirty="0" smtClean="0">
                <a:solidFill>
                  <a:srgbClr val="9C0202"/>
                </a:solidFill>
                <a:latin typeface="ARマーカー体E" panose="040B0909000000000000" pitchFamily="49" charset="-128"/>
                <a:ea typeface="ARマーカー体E" panose="040B0909000000000000" pitchFamily="49" charset="-128"/>
              </a:rPr>
              <a:t>【</a:t>
            </a:r>
            <a:r>
              <a:rPr kumimoji="1" lang="ja-JP" altLang="en-US" i="1" dirty="0" smtClean="0">
                <a:solidFill>
                  <a:srgbClr val="9C0202"/>
                </a:solidFill>
                <a:latin typeface="ARマーカー体E" panose="040B0909000000000000" pitchFamily="49" charset="-128"/>
                <a:ea typeface="ARマーカー体E" panose="040B0909000000000000" pitchFamily="49" charset="-128"/>
              </a:rPr>
              <a:t>新</a:t>
            </a:r>
            <a:r>
              <a:rPr kumimoji="1" lang="en-US" altLang="ja-JP" i="1" dirty="0" smtClean="0">
                <a:solidFill>
                  <a:srgbClr val="9C0202"/>
                </a:solidFill>
                <a:latin typeface="ARマーカー体E" panose="040B0909000000000000" pitchFamily="49" charset="-128"/>
                <a:ea typeface="ARマーカー体E" panose="040B0909000000000000" pitchFamily="49" charset="-128"/>
              </a:rPr>
              <a:t>】</a:t>
            </a:r>
            <a:r>
              <a:rPr kumimoji="1" lang="ja-JP" altLang="en-US" i="1" dirty="0" smtClean="0">
                <a:solidFill>
                  <a:srgbClr val="9C0202"/>
                </a:solidFill>
                <a:latin typeface="ARマーカー体E" panose="040B0909000000000000" pitchFamily="49" charset="-128"/>
                <a:ea typeface="ARマーカー体E" panose="040B0909000000000000" pitchFamily="49" charset="-128"/>
              </a:rPr>
              <a:t>対馬藩札～</a:t>
            </a:r>
            <a:endParaRPr kumimoji="1" lang="ja-JP" altLang="en-US" i="1" dirty="0">
              <a:solidFill>
                <a:srgbClr val="9C0202"/>
              </a:solidFill>
              <a:latin typeface="ARマーカー体E" panose="040B0909000000000000" pitchFamily="49" charset="-128"/>
              <a:ea typeface="ARマーカー体E" panose="040B0909000000000000" pitchFamily="49" charset="-128"/>
            </a:endParaRPr>
          </a:p>
        </p:txBody>
      </p:sp>
      <p:sp>
        <p:nvSpPr>
          <p:cNvPr id="41" name="正方形/長方形 40"/>
          <p:cNvSpPr/>
          <p:nvPr/>
        </p:nvSpPr>
        <p:spPr>
          <a:xfrm>
            <a:off x="968429" y="2785334"/>
            <a:ext cx="2757410" cy="36000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ja-JP" sz="1600" dirty="0" smtClean="0">
                <a:solidFill>
                  <a:schemeClr val="tx1"/>
                </a:solidFill>
                <a:latin typeface="メイリオ" panose="020B0604030504040204" pitchFamily="50" charset="-128"/>
                <a:ea typeface="メイリオ" panose="020B0604030504040204" pitchFamily="50" charset="-128"/>
              </a:rPr>
              <a:t>【</a:t>
            </a:r>
            <a:r>
              <a:rPr lang="ja-JP" altLang="en-US" sz="1600" dirty="0" smtClean="0">
                <a:solidFill>
                  <a:schemeClr val="tx1"/>
                </a:solidFill>
                <a:latin typeface="メイリオ" panose="020B0604030504040204" pitchFamily="50" charset="-128"/>
                <a:ea typeface="メイリオ" panose="020B0604030504040204" pitchFamily="50" charset="-128"/>
              </a:rPr>
              <a:t>新</a:t>
            </a:r>
            <a:r>
              <a:rPr lang="en-US" altLang="ja-JP" sz="1600" dirty="0" smtClean="0">
                <a:solidFill>
                  <a:schemeClr val="tx1"/>
                </a:solidFill>
                <a:latin typeface="メイリオ" panose="020B0604030504040204" pitchFamily="50" charset="-128"/>
                <a:ea typeface="メイリオ" panose="020B0604030504040204" pitchFamily="50" charset="-128"/>
              </a:rPr>
              <a:t>】</a:t>
            </a:r>
            <a:r>
              <a:rPr lang="ja-JP" altLang="en-US" sz="1600" dirty="0" smtClean="0">
                <a:solidFill>
                  <a:schemeClr val="tx1"/>
                </a:solidFill>
                <a:latin typeface="メイリオ" panose="020B0604030504040204" pitchFamily="50" charset="-128"/>
                <a:ea typeface="メイリオ" panose="020B0604030504040204" pitchFamily="50" charset="-128"/>
              </a:rPr>
              <a:t>対馬</a:t>
            </a:r>
            <a:r>
              <a:rPr lang="ja-JP" altLang="en-US" sz="1600" dirty="0" smtClean="0">
                <a:solidFill>
                  <a:schemeClr val="tx1"/>
                </a:solidFill>
                <a:latin typeface="メイリオ" panose="020B0604030504040204" pitchFamily="50" charset="-128"/>
                <a:ea typeface="メイリオ" panose="020B0604030504040204" pitchFamily="50" charset="-128"/>
              </a:rPr>
              <a:t>藩札運営事務局</a:t>
            </a:r>
            <a:endParaRPr kumimoji="1" lang="ja-JP" altLang="en-US" sz="1600" dirty="0">
              <a:solidFill>
                <a:schemeClr val="tx1"/>
              </a:solidFill>
              <a:latin typeface="メイリオ" panose="020B0604030504040204" pitchFamily="50" charset="-128"/>
              <a:ea typeface="メイリオ" panose="020B0604030504040204" pitchFamily="50" charset="-128"/>
            </a:endParaRPr>
          </a:p>
        </p:txBody>
      </p:sp>
      <p:sp>
        <p:nvSpPr>
          <p:cNvPr id="42" name="正方形/長方形 41"/>
          <p:cNvSpPr/>
          <p:nvPr/>
        </p:nvSpPr>
        <p:spPr>
          <a:xfrm>
            <a:off x="968429" y="5250876"/>
            <a:ext cx="2304000" cy="36000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1600" dirty="0" smtClean="0">
                <a:solidFill>
                  <a:schemeClr val="tx1"/>
                </a:solidFill>
                <a:latin typeface="メイリオ" panose="020B0604030504040204" pitchFamily="50" charset="-128"/>
                <a:ea typeface="メイリオ" panose="020B0604030504040204" pitchFamily="50" charset="-128"/>
              </a:rPr>
              <a:t>取扱</a:t>
            </a:r>
            <a:r>
              <a:rPr lang="zh-TW" altLang="en-US" sz="1600" dirty="0" smtClean="0">
                <a:solidFill>
                  <a:schemeClr val="tx1"/>
                </a:solidFill>
                <a:latin typeface="メイリオ" panose="020B0604030504040204" pitchFamily="50" charset="-128"/>
                <a:ea typeface="メイリオ" panose="020B0604030504040204" pitchFamily="50" charset="-128"/>
              </a:rPr>
              <a:t>加盟宿泊施設</a:t>
            </a:r>
            <a:endParaRPr kumimoji="1" lang="ja-JP" altLang="en-US" sz="1600" dirty="0">
              <a:solidFill>
                <a:schemeClr val="tx1"/>
              </a:solidFill>
              <a:latin typeface="メイリオ" panose="020B0604030504040204" pitchFamily="50" charset="-128"/>
              <a:ea typeface="メイリオ" panose="020B0604030504040204" pitchFamily="50" charset="-128"/>
            </a:endParaRPr>
          </a:p>
        </p:txBody>
      </p:sp>
      <p:sp>
        <p:nvSpPr>
          <p:cNvPr id="43" name="下矢印 42"/>
          <p:cNvSpPr/>
          <p:nvPr/>
        </p:nvSpPr>
        <p:spPr>
          <a:xfrm>
            <a:off x="896089" y="3241161"/>
            <a:ext cx="453430" cy="1920240"/>
          </a:xfrm>
          <a:prstGeom prst="downArrow">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4" name="テキスト ボックス 43"/>
          <p:cNvSpPr txBox="1"/>
          <p:nvPr/>
        </p:nvSpPr>
        <p:spPr>
          <a:xfrm flipH="1">
            <a:off x="907150" y="3010450"/>
            <a:ext cx="430887" cy="2303381"/>
          </a:xfrm>
          <a:prstGeom prst="rect">
            <a:avLst/>
          </a:prstGeom>
          <a:noFill/>
        </p:spPr>
        <p:txBody>
          <a:bodyPr vert="eaVert" wrap="square" rtlCol="0">
            <a:spAutoFit/>
          </a:bodyPr>
          <a:lstStyle/>
          <a:p>
            <a:pPr algn="ctr"/>
            <a:r>
              <a:rPr kumimoji="1" lang="ja-JP" altLang="en-US" sz="1600" dirty="0" smtClean="0">
                <a:latin typeface="メイリオ" panose="020B0604030504040204" pitchFamily="50" charset="-128"/>
                <a:ea typeface="メイリオ" panose="020B0604030504040204" pitchFamily="50" charset="-128"/>
              </a:rPr>
              <a:t>発行</a:t>
            </a:r>
            <a:endParaRPr kumimoji="1" lang="ja-JP" altLang="en-US" sz="1600" dirty="0">
              <a:latin typeface="メイリオ" panose="020B0604030504040204" pitchFamily="50" charset="-128"/>
              <a:ea typeface="メイリオ" panose="020B0604030504040204" pitchFamily="50" charset="-128"/>
            </a:endParaRPr>
          </a:p>
        </p:txBody>
      </p:sp>
      <p:pic>
        <p:nvPicPr>
          <p:cNvPr id="46" name="図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9273" y="4019792"/>
            <a:ext cx="853072" cy="1152000"/>
          </a:xfrm>
          <a:prstGeom prst="rect">
            <a:avLst/>
          </a:prstGeom>
        </p:spPr>
      </p:pic>
      <p:graphicFrame>
        <p:nvGraphicFramePr>
          <p:cNvPr id="47" name="オブジェクト 46"/>
          <p:cNvGraphicFramePr>
            <a:graphicFrameLocks noChangeAspect="1"/>
          </p:cNvGraphicFramePr>
          <p:nvPr>
            <p:extLst>
              <p:ext uri="{D42A27DB-BD31-4B8C-83A1-F6EECF244321}">
                <p14:modId xmlns:p14="http://schemas.microsoft.com/office/powerpoint/2010/main" val="2495140706"/>
              </p:ext>
            </p:extLst>
          </p:nvPr>
        </p:nvGraphicFramePr>
        <p:xfrm>
          <a:off x="3272429" y="4009665"/>
          <a:ext cx="838800" cy="1115196"/>
        </p:xfrm>
        <a:graphic>
          <a:graphicData uri="http://schemas.openxmlformats.org/presentationml/2006/ole">
            <mc:AlternateContent xmlns:mc="http://schemas.openxmlformats.org/markup-compatibility/2006">
              <mc:Choice xmlns:v="urn:schemas-microsoft-com:vml" Requires="v">
                <p:oleObj spid="_x0000_s1088" name="Acrobat Document" r:id="rId4" imgW="2400255" imgH="3428717" progId="AcroExch.Document.DC">
                  <p:embed/>
                </p:oleObj>
              </mc:Choice>
              <mc:Fallback>
                <p:oleObj name="Acrobat Document" r:id="rId4" imgW="2400255" imgH="3428717" progId="AcroExch.Document.DC">
                  <p:embed/>
                  <p:pic>
                    <p:nvPicPr>
                      <p:cNvPr id="18" name="オブジェクト 17"/>
                      <p:cNvPicPr/>
                      <p:nvPr/>
                    </p:nvPicPr>
                    <p:blipFill>
                      <a:blip r:embed="rId5"/>
                      <a:stretch>
                        <a:fillRect/>
                      </a:stretch>
                    </p:blipFill>
                    <p:spPr>
                      <a:xfrm>
                        <a:off x="3272429" y="4009665"/>
                        <a:ext cx="838800" cy="1115196"/>
                      </a:xfrm>
                      <a:prstGeom prst="rect">
                        <a:avLst/>
                      </a:prstGeom>
                    </p:spPr>
                  </p:pic>
                </p:oleObj>
              </mc:Fallback>
            </mc:AlternateContent>
          </a:graphicData>
        </a:graphic>
      </p:graphicFrame>
      <p:pic>
        <p:nvPicPr>
          <p:cNvPr id="55" name="図 5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31285" y="4008861"/>
            <a:ext cx="780131" cy="1116000"/>
          </a:xfrm>
          <a:prstGeom prst="rect">
            <a:avLst/>
          </a:prstGeom>
        </p:spPr>
      </p:pic>
      <p:sp>
        <p:nvSpPr>
          <p:cNvPr id="59" name="正方形/長方形 58"/>
          <p:cNvSpPr/>
          <p:nvPr/>
        </p:nvSpPr>
        <p:spPr>
          <a:xfrm>
            <a:off x="5960358" y="5323915"/>
            <a:ext cx="3497539" cy="13065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tx1"/>
                </a:solidFill>
                <a:latin typeface="メイリオ" panose="020B0604030504040204" pitchFamily="50" charset="-128"/>
                <a:ea typeface="メイリオ" panose="020B0604030504040204" pitchFamily="50" charset="-128"/>
              </a:rPr>
              <a:t>　利用者チャージ用ＱＲコードは、現金と同等の価値があることから取扱加盟宿泊施設における</a:t>
            </a:r>
            <a:r>
              <a:rPr kumimoji="1" lang="ja-JP" altLang="en-US" sz="1600" u="sng" dirty="0" smtClean="0">
                <a:solidFill>
                  <a:srgbClr val="FF0000"/>
                </a:solidFill>
                <a:latin typeface="メイリオ" panose="020B0604030504040204" pitchFamily="50" charset="-128"/>
                <a:ea typeface="メイリオ" panose="020B0604030504040204" pitchFamily="50" charset="-128"/>
              </a:rPr>
              <a:t>責任者が管理すること。</a:t>
            </a:r>
            <a:endParaRPr kumimoji="1" lang="ja-JP" altLang="en-US" sz="1600" u="sng" dirty="0">
              <a:solidFill>
                <a:srgbClr val="FF0000"/>
              </a:solidFill>
              <a:latin typeface="メイリオ" panose="020B0604030504040204" pitchFamily="50" charset="-128"/>
              <a:ea typeface="メイリオ" panose="020B0604030504040204" pitchFamily="50" charset="-128"/>
            </a:endParaRPr>
          </a:p>
        </p:txBody>
      </p:sp>
      <p:sp>
        <p:nvSpPr>
          <p:cNvPr id="60" name="テキスト ボックス 59"/>
          <p:cNvSpPr txBox="1"/>
          <p:nvPr/>
        </p:nvSpPr>
        <p:spPr>
          <a:xfrm>
            <a:off x="1417660" y="5813796"/>
            <a:ext cx="4433847" cy="769441"/>
          </a:xfrm>
          <a:prstGeom prst="rect">
            <a:avLst/>
          </a:prstGeom>
          <a:noFill/>
        </p:spPr>
        <p:txBody>
          <a:bodyPr wrap="square" rtlCol="0">
            <a:spAutoFit/>
          </a:bodyPr>
          <a:lstStyle/>
          <a:p>
            <a:r>
              <a:rPr kumimoji="1" lang="en-US" altLang="ja-JP" sz="2200" dirty="0" smtClean="0">
                <a:solidFill>
                  <a:srgbClr val="FF0000"/>
                </a:solidFill>
                <a:latin typeface="メイリオ" panose="020B0604030504040204" pitchFamily="50" charset="-128"/>
                <a:ea typeface="メイリオ" panose="020B0604030504040204" pitchFamily="50" charset="-128"/>
              </a:rPr>
              <a:t>※</a:t>
            </a:r>
            <a:r>
              <a:rPr kumimoji="1" lang="ja-JP" altLang="en-US" sz="2200" dirty="0" smtClean="0">
                <a:solidFill>
                  <a:srgbClr val="FF0000"/>
                </a:solidFill>
                <a:latin typeface="メイリオ" panose="020B0604030504040204" pitchFamily="50" charset="-128"/>
                <a:ea typeface="メイリオ" panose="020B0604030504040204" pitchFamily="50" charset="-128"/>
              </a:rPr>
              <a:t>紛失・不正等が発生した場合は、</a:t>
            </a:r>
            <a:endParaRPr kumimoji="1" lang="en-US" altLang="ja-JP" sz="2200" dirty="0" smtClean="0">
              <a:solidFill>
                <a:srgbClr val="FF0000"/>
              </a:solidFill>
              <a:latin typeface="メイリオ" panose="020B0604030504040204" pitchFamily="50" charset="-128"/>
              <a:ea typeface="メイリオ" panose="020B0604030504040204" pitchFamily="50" charset="-128"/>
            </a:endParaRPr>
          </a:p>
          <a:p>
            <a:r>
              <a:rPr kumimoji="1" lang="ja-JP" altLang="en-US" sz="2200" dirty="0" smtClean="0">
                <a:solidFill>
                  <a:srgbClr val="FF0000"/>
                </a:solidFill>
                <a:latin typeface="メイリオ" panose="020B0604030504040204" pitchFamily="50" charset="-128"/>
                <a:ea typeface="メイリオ" panose="020B0604030504040204" pitchFamily="50" charset="-128"/>
              </a:rPr>
              <a:t>　速やかに事務局に連絡すること。</a:t>
            </a:r>
            <a:endParaRPr kumimoji="1" lang="ja-JP" altLang="en-US" sz="2200" dirty="0">
              <a:solidFill>
                <a:srgbClr val="FF0000"/>
              </a:solidFill>
              <a:latin typeface="メイリオ" panose="020B0604030504040204" pitchFamily="50" charset="-128"/>
              <a:ea typeface="メイリオ" panose="020B0604030504040204" pitchFamily="50" charset="-128"/>
            </a:endParaRPr>
          </a:p>
        </p:txBody>
      </p:sp>
      <p:grpSp>
        <p:nvGrpSpPr>
          <p:cNvPr id="4" name="グループ化 3"/>
          <p:cNvGrpSpPr/>
          <p:nvPr/>
        </p:nvGrpSpPr>
        <p:grpSpPr>
          <a:xfrm>
            <a:off x="393912" y="5688349"/>
            <a:ext cx="1026475" cy="956962"/>
            <a:chOff x="968427" y="5738017"/>
            <a:chExt cx="1026475" cy="956962"/>
          </a:xfrm>
        </p:grpSpPr>
        <p:pic>
          <p:nvPicPr>
            <p:cNvPr id="56" name="図 5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8427" y="5738017"/>
              <a:ext cx="914897" cy="956962"/>
            </a:xfrm>
            <a:prstGeom prst="rect">
              <a:avLst/>
            </a:prstGeom>
          </p:spPr>
        </p:pic>
        <p:pic>
          <p:nvPicPr>
            <p:cNvPr id="57" name="図 56"/>
            <p:cNvPicPr>
              <a:picLocks noChangeAspect="1"/>
            </p:cNvPicPr>
            <p:nvPr/>
          </p:nvPicPr>
          <p:blipFill>
            <a:blip r:embed="rId8"/>
            <a:stretch>
              <a:fillRect/>
            </a:stretch>
          </p:blipFill>
          <p:spPr>
            <a:xfrm>
              <a:off x="1615088" y="6207191"/>
              <a:ext cx="379814" cy="472929"/>
            </a:xfrm>
            <a:prstGeom prst="rect">
              <a:avLst/>
            </a:prstGeom>
          </p:spPr>
        </p:pic>
        <p:sp>
          <p:nvSpPr>
            <p:cNvPr id="58" name="正方形/長方形 57"/>
            <p:cNvSpPr/>
            <p:nvPr/>
          </p:nvSpPr>
          <p:spPr>
            <a:xfrm>
              <a:off x="1566518" y="6199099"/>
              <a:ext cx="401732" cy="4698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1" name="図 6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90069" y="5968433"/>
              <a:ext cx="471615" cy="238758"/>
            </a:xfrm>
            <a:prstGeom prst="rect">
              <a:avLst/>
            </a:prstGeom>
          </p:spPr>
        </p:pic>
      </p:grpSp>
      <p:graphicFrame>
        <p:nvGraphicFramePr>
          <p:cNvPr id="63" name="オブジェクト 62"/>
          <p:cNvGraphicFramePr>
            <a:graphicFrameLocks noChangeAspect="1"/>
          </p:cNvGraphicFramePr>
          <p:nvPr>
            <p:extLst>
              <p:ext uri="{D42A27DB-BD31-4B8C-83A1-F6EECF244321}">
                <p14:modId xmlns:p14="http://schemas.microsoft.com/office/powerpoint/2010/main" val="2057553280"/>
              </p:ext>
            </p:extLst>
          </p:nvPr>
        </p:nvGraphicFramePr>
        <p:xfrm>
          <a:off x="1767384" y="4009263"/>
          <a:ext cx="837001" cy="1116000"/>
        </p:xfrm>
        <a:graphic>
          <a:graphicData uri="http://schemas.openxmlformats.org/presentationml/2006/ole">
            <mc:AlternateContent xmlns:mc="http://schemas.openxmlformats.org/markup-compatibility/2006">
              <mc:Choice xmlns:v="urn:schemas-microsoft-com:vml" Requires="v">
                <p:oleObj spid="_x0000_s1089" name="Acrobat Document" r:id="rId10" imgW="7200764" imgH="9601011" progId="AcroExch.Document.DC">
                  <p:embed/>
                </p:oleObj>
              </mc:Choice>
              <mc:Fallback>
                <p:oleObj name="Acrobat Document" r:id="rId10" imgW="7200764" imgH="9601011" progId="AcroExch.Document.DC">
                  <p:embed/>
                  <p:pic>
                    <p:nvPicPr>
                      <p:cNvPr id="40" name="オブジェクト 39"/>
                      <p:cNvPicPr/>
                      <p:nvPr/>
                    </p:nvPicPr>
                    <p:blipFill>
                      <a:blip r:embed="rId11"/>
                      <a:stretch>
                        <a:fillRect/>
                      </a:stretch>
                    </p:blipFill>
                    <p:spPr>
                      <a:xfrm>
                        <a:off x="1767384" y="4009263"/>
                        <a:ext cx="837001" cy="1116000"/>
                      </a:xfrm>
                      <a:prstGeom prst="rect">
                        <a:avLst/>
                      </a:prstGeom>
                    </p:spPr>
                  </p:pic>
                </p:oleObj>
              </mc:Fallback>
            </mc:AlternateContent>
          </a:graphicData>
        </a:graphic>
      </p:graphicFrame>
      <p:graphicFrame>
        <p:nvGraphicFramePr>
          <p:cNvPr id="64" name="表 63"/>
          <p:cNvGraphicFramePr>
            <a:graphicFrameLocks noGrp="1"/>
          </p:cNvGraphicFramePr>
          <p:nvPr>
            <p:extLst>
              <p:ext uri="{D42A27DB-BD31-4B8C-83A1-F6EECF244321}">
                <p14:modId xmlns:p14="http://schemas.microsoft.com/office/powerpoint/2010/main" val="1327660406"/>
              </p:ext>
            </p:extLst>
          </p:nvPr>
        </p:nvGraphicFramePr>
        <p:xfrm>
          <a:off x="1391394" y="3241161"/>
          <a:ext cx="4477143" cy="1920240"/>
        </p:xfrm>
        <a:graphic>
          <a:graphicData uri="http://schemas.openxmlformats.org/drawingml/2006/table">
            <a:tbl>
              <a:tblPr firstRow="1" bandRow="1">
                <a:tableStyleId>{5C22544A-7EE6-4342-B048-85BDC9FD1C3A}</a:tableStyleId>
              </a:tblPr>
              <a:tblGrid>
                <a:gridCol w="1520332">
                  <a:extLst>
                    <a:ext uri="{9D8B030D-6E8A-4147-A177-3AD203B41FA5}">
                      <a16:colId xmlns:a16="http://schemas.microsoft.com/office/drawing/2014/main" val="1175274209"/>
                    </a:ext>
                  </a:extLst>
                </a:gridCol>
                <a:gridCol w="1460310">
                  <a:extLst>
                    <a:ext uri="{9D8B030D-6E8A-4147-A177-3AD203B41FA5}">
                      <a16:colId xmlns:a16="http://schemas.microsoft.com/office/drawing/2014/main" val="4288477251"/>
                    </a:ext>
                  </a:extLst>
                </a:gridCol>
                <a:gridCol w="1496501">
                  <a:extLst>
                    <a:ext uri="{9D8B030D-6E8A-4147-A177-3AD203B41FA5}">
                      <a16:colId xmlns:a16="http://schemas.microsoft.com/office/drawing/2014/main" val="1191047563"/>
                    </a:ext>
                  </a:extLst>
                </a:gridCol>
              </a:tblGrid>
              <a:tr h="308069">
                <a:tc>
                  <a:txBody>
                    <a:bodyPr/>
                    <a:lstStyle/>
                    <a:p>
                      <a:pPr algn="ctr"/>
                      <a:r>
                        <a:rPr kumimoji="1" lang="ja-JP" altLang="en-US" sz="1200" b="0" dirty="0" smtClean="0">
                          <a:solidFill>
                            <a:schemeClr val="tx1"/>
                          </a:solidFill>
                          <a:latin typeface="メイリオ" panose="020B0604030504040204" pitchFamily="50" charset="-128"/>
                          <a:ea typeface="メイリオ" panose="020B0604030504040204" pitchFamily="50" charset="-128"/>
                        </a:rPr>
                        <a:t>取扱加盟宿泊</a:t>
                      </a:r>
                      <a:endParaRPr kumimoji="1" lang="en-US" altLang="ja-JP" sz="1200" b="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1200" b="0" dirty="0" smtClean="0">
                          <a:solidFill>
                            <a:schemeClr val="tx1"/>
                          </a:solidFill>
                          <a:latin typeface="メイリオ" panose="020B0604030504040204" pitchFamily="50" charset="-128"/>
                          <a:ea typeface="メイリオ" panose="020B0604030504040204" pitchFamily="50" charset="-128"/>
                        </a:rPr>
                        <a:t>施設用ポスター</a:t>
                      </a:r>
                      <a:endParaRPr kumimoji="1" lang="ja-JP" altLang="en-US" sz="1200" b="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latin typeface="メイリオ" panose="020B0604030504040204" pitchFamily="50" charset="-128"/>
                          <a:ea typeface="メイリオ" panose="020B0604030504040204" pitchFamily="50" charset="-128"/>
                        </a:rPr>
                        <a:t>決済用</a:t>
                      </a:r>
                      <a:endParaRPr kumimoji="1" lang="en-US" altLang="ja-JP" sz="1200" b="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1200" b="0" dirty="0" smtClean="0">
                          <a:solidFill>
                            <a:schemeClr val="tx1"/>
                          </a:solidFill>
                          <a:latin typeface="メイリオ" panose="020B0604030504040204" pitchFamily="50" charset="-128"/>
                          <a:ea typeface="メイリオ" panose="020B0604030504040204" pitchFamily="50" charset="-128"/>
                        </a:rPr>
                        <a:t>ＱＲコード</a:t>
                      </a:r>
                      <a:endParaRPr kumimoji="1" lang="ja-JP" altLang="en-US" sz="1200" b="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latin typeface="メイリオ" panose="020B0604030504040204" pitchFamily="50" charset="-128"/>
                          <a:ea typeface="メイリオ" panose="020B0604030504040204" pitchFamily="50" charset="-128"/>
                        </a:rPr>
                        <a:t>決済用ＱＲコード</a:t>
                      </a:r>
                      <a:endParaRPr kumimoji="1" lang="en-US" altLang="ja-JP" sz="1200" b="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1200" b="0" dirty="0" smtClean="0">
                          <a:solidFill>
                            <a:schemeClr val="tx1"/>
                          </a:solidFill>
                          <a:latin typeface="メイリオ" panose="020B0604030504040204" pitchFamily="50" charset="-128"/>
                          <a:ea typeface="メイリオ" panose="020B0604030504040204" pitchFamily="50" charset="-128"/>
                        </a:rPr>
                        <a:t>サインホルダー</a:t>
                      </a:r>
                      <a:endParaRPr kumimoji="1" lang="ja-JP" altLang="en-US" sz="1200" b="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42315909"/>
                  </a:ext>
                </a:extLst>
              </a:tr>
              <a:tr h="0">
                <a:tc>
                  <a:txBody>
                    <a:bodyPr/>
                    <a:lstStyle/>
                    <a:p>
                      <a:pPr algn="ctr"/>
                      <a:r>
                        <a:rPr kumimoji="1" lang="ja-JP" altLang="en-US" sz="1200" b="0" dirty="0" smtClean="0">
                          <a:solidFill>
                            <a:schemeClr val="tx1"/>
                          </a:solidFill>
                          <a:latin typeface="メイリオ" panose="020B0604030504040204" pitchFamily="50" charset="-128"/>
                          <a:ea typeface="メイリオ" panose="020B0604030504040204" pitchFamily="50" charset="-128"/>
                        </a:rPr>
                        <a:t>サイズ：Ａ３</a:t>
                      </a:r>
                      <a:endParaRPr kumimoji="1" lang="ja-JP" altLang="en-US" sz="120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latin typeface="メイリオ" panose="020B0604030504040204" pitchFamily="50" charset="-128"/>
                          <a:ea typeface="メイリオ" panose="020B0604030504040204" pitchFamily="50" charset="-128"/>
                        </a:rPr>
                        <a:t>サイズ：Ｌ版</a:t>
                      </a:r>
                      <a:endParaRPr kumimoji="1" lang="ja-JP" altLang="en-US" sz="120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latin typeface="メイリオ" panose="020B0604030504040204" pitchFamily="50" charset="-128"/>
                          <a:ea typeface="メイリオ" panose="020B0604030504040204" pitchFamily="50" charset="-128"/>
                        </a:rPr>
                        <a:t>サイズ：Ｌ版</a:t>
                      </a:r>
                      <a:endParaRPr kumimoji="1" lang="ja-JP" altLang="en-US" sz="120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44248109"/>
                  </a:ext>
                </a:extLst>
              </a:tr>
              <a:tr h="0">
                <a:tc>
                  <a:txBody>
                    <a:bodyPr/>
                    <a:lstStyle/>
                    <a:p>
                      <a:endParaRPr kumimoji="1" lang="en-US" altLang="ja-JP" sz="1200" b="0" dirty="0" smtClean="0">
                        <a:solidFill>
                          <a:schemeClr val="tx1"/>
                        </a:solidFill>
                      </a:endParaRPr>
                    </a:p>
                    <a:p>
                      <a:endParaRPr kumimoji="1" lang="en-US" altLang="ja-JP" sz="1200" b="0" dirty="0" smtClean="0">
                        <a:solidFill>
                          <a:schemeClr val="tx1"/>
                        </a:solidFill>
                      </a:endParaRPr>
                    </a:p>
                    <a:p>
                      <a:endParaRPr kumimoji="1" lang="en-US" altLang="ja-JP" sz="1200" b="0" dirty="0" smtClean="0">
                        <a:solidFill>
                          <a:schemeClr val="tx1"/>
                        </a:solidFill>
                      </a:endParaRPr>
                    </a:p>
                    <a:p>
                      <a:endParaRPr kumimoji="1" lang="en-US" altLang="ja-JP" sz="1200" b="0" dirty="0" smtClean="0">
                        <a:solidFill>
                          <a:schemeClr val="tx1"/>
                        </a:solidFill>
                      </a:endParaRPr>
                    </a:p>
                    <a:p>
                      <a:endParaRPr kumimoji="1" lang="en-US" altLang="ja-JP" sz="1200" b="0" dirty="0" smtClean="0">
                        <a:solidFill>
                          <a:schemeClr val="tx1"/>
                        </a:solidFill>
                      </a:endParaRPr>
                    </a:p>
                    <a:p>
                      <a:endParaRPr kumimoji="1" lang="ja-JP" alt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370848"/>
                  </a:ext>
                </a:extLst>
              </a:tr>
            </a:tbl>
          </a:graphicData>
        </a:graphic>
      </p:graphicFrame>
      <p:sp>
        <p:nvSpPr>
          <p:cNvPr id="67" name="テキスト ボックス 66"/>
          <p:cNvSpPr txBox="1"/>
          <p:nvPr/>
        </p:nvSpPr>
        <p:spPr>
          <a:xfrm>
            <a:off x="1" y="84631"/>
            <a:ext cx="9799092" cy="338554"/>
          </a:xfrm>
          <a:prstGeom prst="rect">
            <a:avLst/>
          </a:prstGeom>
          <a:noFill/>
        </p:spPr>
        <p:txBody>
          <a:bodyPr wrap="square" rtlCol="0">
            <a:spAutoFit/>
          </a:bodyPr>
          <a:lstStyle/>
          <a:p>
            <a:r>
              <a:rPr kumimoji="1" lang="ja-JP" altLang="en-US" sz="1600" b="1" u="sng" dirty="0" smtClean="0">
                <a:solidFill>
                  <a:srgbClr val="FF0000"/>
                </a:solidFill>
                <a:latin typeface="メイリオ" panose="020B0604030504040204" pitchFamily="50" charset="-128"/>
                <a:ea typeface="メイリオ" panose="020B0604030504040204" pitchFamily="50" charset="-128"/>
              </a:rPr>
              <a:t>注意：現在配布している対馬藩札用の</a:t>
            </a:r>
            <a:r>
              <a:rPr kumimoji="1" lang="en-US" altLang="ja-JP" sz="1600" b="1" u="sng" dirty="0" smtClean="0">
                <a:solidFill>
                  <a:srgbClr val="FF0000"/>
                </a:solidFill>
                <a:latin typeface="メイリオ" panose="020B0604030504040204" pitchFamily="50" charset="-128"/>
                <a:ea typeface="メイリオ" panose="020B0604030504040204" pitchFamily="50" charset="-128"/>
              </a:rPr>
              <a:t>QR</a:t>
            </a:r>
            <a:r>
              <a:rPr kumimoji="1" lang="ja-JP" altLang="en-US" sz="1600" b="1" u="sng" dirty="0" smtClean="0">
                <a:solidFill>
                  <a:srgbClr val="FF0000"/>
                </a:solidFill>
                <a:latin typeface="メイリオ" panose="020B0604030504040204" pitchFamily="50" charset="-128"/>
                <a:ea typeface="メイリオ" panose="020B0604030504040204" pitchFamily="50" charset="-128"/>
              </a:rPr>
              <a:t>コード等はご利用できません</a:t>
            </a:r>
            <a:r>
              <a:rPr kumimoji="1" lang="en-US" altLang="ja-JP" sz="1600" b="1" u="sng" dirty="0" smtClean="0">
                <a:solidFill>
                  <a:srgbClr val="FF0000"/>
                </a:solidFill>
                <a:latin typeface="メイリオ" panose="020B0604030504040204" pitchFamily="50" charset="-128"/>
                <a:ea typeface="メイリオ" panose="020B0604030504040204" pitchFamily="50" charset="-128"/>
              </a:rPr>
              <a:t>‼</a:t>
            </a:r>
            <a:endParaRPr kumimoji="1" lang="ja-JP" altLang="en-US" sz="1600" b="1" u="sng" dirty="0">
              <a:solidFill>
                <a:srgbClr val="FF0000"/>
              </a:solidFill>
              <a:latin typeface="メイリオ" panose="020B0604030504040204" pitchFamily="50" charset="-128"/>
              <a:ea typeface="メイリオ" panose="020B0604030504040204" pitchFamily="50" charset="-128"/>
            </a:endParaRPr>
          </a:p>
        </p:txBody>
      </p:sp>
      <p:sp>
        <p:nvSpPr>
          <p:cNvPr id="2" name="円形吹き出し 1"/>
          <p:cNvSpPr/>
          <p:nvPr/>
        </p:nvSpPr>
        <p:spPr>
          <a:xfrm>
            <a:off x="6315704" y="2163931"/>
            <a:ext cx="2786846" cy="898275"/>
          </a:xfrm>
          <a:prstGeom prst="wedgeEllipseCallout">
            <a:avLst>
              <a:gd name="adj1" fmla="val -28260"/>
              <a:gd name="adj2" fmla="val 71616"/>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6623551" y="2348017"/>
            <a:ext cx="2323137" cy="369332"/>
          </a:xfrm>
          <a:prstGeom prst="rect">
            <a:avLst/>
          </a:prstGeom>
          <a:noFill/>
        </p:spPr>
        <p:txBody>
          <a:bodyPr wrap="square" rtlCol="0">
            <a:spAutoFit/>
          </a:bodyPr>
          <a:lstStyle/>
          <a:p>
            <a:r>
              <a:rPr lang="en-US" altLang="ja-JP" b="1" dirty="0" smtClean="0">
                <a:solidFill>
                  <a:srgbClr val="9C0202"/>
                </a:solidFill>
                <a:latin typeface="メイリオ" panose="020B0604030504040204" pitchFamily="50" charset="-128"/>
                <a:ea typeface="メイリオ" panose="020B0604030504040204" pitchFamily="50" charset="-128"/>
              </a:rPr>
              <a:t>1</a:t>
            </a:r>
            <a:r>
              <a:rPr lang="ja-JP" altLang="en-US" b="1" dirty="0" smtClean="0">
                <a:solidFill>
                  <a:srgbClr val="9C0202"/>
                </a:solidFill>
                <a:latin typeface="メイリオ" panose="020B0604030504040204" pitchFamily="50" charset="-128"/>
                <a:ea typeface="メイリオ" panose="020B0604030504040204" pitchFamily="50" charset="-128"/>
              </a:rPr>
              <a:t>枚のみとなります。</a:t>
            </a:r>
            <a:endParaRPr kumimoji="1" lang="ja-JP" altLang="en-US" b="1" dirty="0">
              <a:solidFill>
                <a:srgbClr val="9C0202"/>
              </a:solidFill>
              <a:latin typeface="メイリオ" panose="020B0604030504040204" pitchFamily="50" charset="-128"/>
              <a:ea typeface="メイリオ" panose="020B0604030504040204" pitchFamily="50" charset="-128"/>
            </a:endParaRPr>
          </a:p>
        </p:txBody>
      </p:sp>
      <p:pic>
        <p:nvPicPr>
          <p:cNvPr id="5" name="図 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333795" y="4019792"/>
            <a:ext cx="716067" cy="424393"/>
          </a:xfrm>
          <a:prstGeom prst="rect">
            <a:avLst/>
          </a:prstGeom>
        </p:spPr>
      </p:pic>
      <p:pic>
        <p:nvPicPr>
          <p:cNvPr id="69" name="図 6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963316" y="4019792"/>
            <a:ext cx="716067" cy="424393"/>
          </a:xfrm>
          <a:prstGeom prst="rect">
            <a:avLst/>
          </a:prstGeom>
        </p:spPr>
      </p:pic>
      <p:pic>
        <p:nvPicPr>
          <p:cNvPr id="6" name="図 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006081" y="4234260"/>
            <a:ext cx="298969" cy="124642"/>
          </a:xfrm>
          <a:prstGeom prst="rect">
            <a:avLst/>
          </a:prstGeom>
        </p:spPr>
      </p:pic>
      <p:sp>
        <p:nvSpPr>
          <p:cNvPr id="36" name="テキスト ボックス 35"/>
          <p:cNvSpPr txBox="1"/>
          <p:nvPr/>
        </p:nvSpPr>
        <p:spPr>
          <a:xfrm>
            <a:off x="4666397" y="6557952"/>
            <a:ext cx="573206" cy="369332"/>
          </a:xfrm>
          <a:prstGeom prst="rect">
            <a:avLst/>
          </a:prstGeom>
          <a:noFill/>
        </p:spPr>
        <p:txBody>
          <a:bodyPr wrap="square" rtlCol="0">
            <a:spAutoFit/>
          </a:bodyPr>
          <a:lstStyle/>
          <a:p>
            <a:pPr algn="ctr"/>
            <a:r>
              <a:rPr kumimoji="1" lang="ja-JP" altLang="en-US" b="1" dirty="0" smtClean="0">
                <a:latin typeface="メイリオ" panose="020B0604030504040204" pitchFamily="50" charset="-128"/>
                <a:ea typeface="メイリオ" panose="020B0604030504040204" pitchFamily="50" charset="-128"/>
              </a:rPr>
              <a:t>３</a:t>
            </a:r>
            <a:endParaRPr kumimoji="1" lang="ja-JP" altLang="en-US" b="1" dirty="0">
              <a:latin typeface="メイリオ" panose="020B0604030504040204" pitchFamily="50" charset="-128"/>
              <a:ea typeface="メイリオ" panose="020B0604030504040204" pitchFamily="50" charset="-128"/>
            </a:endParaRPr>
          </a:p>
        </p:txBody>
      </p:sp>
      <p:pic>
        <p:nvPicPr>
          <p:cNvPr id="38" name="図 3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174166" y="3888581"/>
            <a:ext cx="1035324" cy="700088"/>
          </a:xfrm>
          <a:prstGeom prst="rect">
            <a:avLst/>
          </a:prstGeom>
        </p:spPr>
      </p:pic>
      <p:pic>
        <p:nvPicPr>
          <p:cNvPr id="7" name="図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777711" y="4006710"/>
            <a:ext cx="845148" cy="1129082"/>
          </a:xfrm>
          <a:prstGeom prst="rect">
            <a:avLst/>
          </a:prstGeom>
        </p:spPr>
      </p:pic>
      <p:pic>
        <p:nvPicPr>
          <p:cNvPr id="8" name="図 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254003" y="3991694"/>
            <a:ext cx="811109" cy="1133167"/>
          </a:xfrm>
          <a:prstGeom prst="rect">
            <a:avLst/>
          </a:prstGeom>
        </p:spPr>
      </p:pic>
      <p:pic>
        <p:nvPicPr>
          <p:cNvPr id="39" name="図 3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835437" y="3894931"/>
            <a:ext cx="973110" cy="658019"/>
          </a:xfrm>
          <a:prstGeom prst="rect">
            <a:avLst/>
          </a:prstGeom>
        </p:spPr>
      </p:pic>
    </p:spTree>
    <p:extLst>
      <p:ext uri="{BB962C8B-B14F-4D97-AF65-F5344CB8AC3E}">
        <p14:creationId xmlns:p14="http://schemas.microsoft.com/office/powerpoint/2010/main" val="4114546367"/>
      </p:ext>
    </p:extLst>
  </p:cSld>
  <p:clrMapOvr>
    <a:masterClrMapping/>
  </p:clrMapOvr>
  <mc:AlternateContent xmlns:mc="http://schemas.openxmlformats.org/markup-compatibility/2006" xmlns:p14="http://schemas.microsoft.com/office/powerpoint/2010/main">
    <mc:Choice Requires="p14">
      <p:transition spd="slow" p14:dur="2000" advTm="44644"/>
    </mc:Choice>
    <mc:Fallback xmlns="">
      <p:transition spd="slow" advTm="44644"/>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442414" y="125132"/>
            <a:ext cx="2934269" cy="523220"/>
          </a:xfrm>
          <a:prstGeom prst="rect">
            <a:avLst/>
          </a:prstGeom>
          <a:noFill/>
        </p:spPr>
        <p:txBody>
          <a:bodyPr wrap="square" rtlCol="0">
            <a:spAutoFit/>
          </a:bodyPr>
          <a:lstStyle/>
          <a:p>
            <a:r>
              <a:rPr kumimoji="1" lang="ja-JP" altLang="en-US" sz="28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運用事務</a:t>
            </a:r>
            <a:endParaRPr kumimoji="1" lang="ja-JP" altLang="en-US" sz="28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cxnSp>
        <p:nvCxnSpPr>
          <p:cNvPr id="20" name="直線コネクタ 19"/>
          <p:cNvCxnSpPr/>
          <p:nvPr/>
        </p:nvCxnSpPr>
        <p:spPr>
          <a:xfrm>
            <a:off x="442414" y="648352"/>
            <a:ext cx="9021171" cy="0"/>
          </a:xfrm>
          <a:prstGeom prst="line">
            <a:avLst/>
          </a:prstGeom>
          <a:ln w="57150">
            <a:solidFill>
              <a:srgbClr val="9C0202"/>
            </a:solidFil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442414" y="777923"/>
            <a:ext cx="1119116" cy="1046440"/>
          </a:xfrm>
          <a:prstGeom prst="rect">
            <a:avLst/>
          </a:prstGeom>
          <a:noFill/>
          <a:ln>
            <a:solidFill>
              <a:srgbClr val="9C0202"/>
            </a:solidFill>
            <a:prstDash val="sysDot"/>
          </a:ln>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ＳＴＥＰ</a:t>
            </a:r>
            <a:endParaRPr kumimoji="1" lang="en-US" altLang="ja-JP" dirty="0" smtClean="0">
              <a:latin typeface="メイリオ" panose="020B0604030504040204" pitchFamily="50" charset="-128"/>
              <a:ea typeface="メイリオ" panose="020B0604030504040204" pitchFamily="50" charset="-128"/>
            </a:endParaRPr>
          </a:p>
          <a:p>
            <a:pPr algn="ctr"/>
            <a:r>
              <a:rPr kumimoji="1" lang="en-US" altLang="ja-JP" sz="4400" dirty="0" smtClean="0">
                <a:latin typeface="メイリオ" panose="020B0604030504040204" pitchFamily="50" charset="-128"/>
                <a:ea typeface="メイリオ" panose="020B0604030504040204" pitchFamily="50" charset="-128"/>
              </a:rPr>
              <a:t>1</a:t>
            </a:r>
            <a:endParaRPr kumimoji="1" lang="ja-JP" altLang="en-US" sz="4400" dirty="0">
              <a:latin typeface="メイリオ" panose="020B0604030504040204" pitchFamily="50" charset="-128"/>
              <a:ea typeface="メイリオ" panose="020B0604030504040204" pitchFamily="50" charset="-128"/>
            </a:endParaRPr>
          </a:p>
        </p:txBody>
      </p:sp>
      <p:sp>
        <p:nvSpPr>
          <p:cNvPr id="79" name="テキスト ボックス 78"/>
          <p:cNvSpPr txBox="1"/>
          <p:nvPr/>
        </p:nvSpPr>
        <p:spPr>
          <a:xfrm>
            <a:off x="1656263" y="916422"/>
            <a:ext cx="3296738" cy="707886"/>
          </a:xfrm>
          <a:prstGeom prst="rect">
            <a:avLst/>
          </a:prstGeom>
          <a:noFill/>
        </p:spPr>
        <p:txBody>
          <a:bodyPr wrap="square" rtlCol="0">
            <a:spAutoFit/>
          </a:bodyPr>
          <a:lstStyle/>
          <a:p>
            <a:r>
              <a:rPr kumimoji="1" lang="ja-JP" altLang="en-US" sz="2000" dirty="0" smtClean="0">
                <a:latin typeface="メイリオ" panose="020B0604030504040204" pitchFamily="50" charset="-128"/>
                <a:ea typeface="メイリオ" panose="020B0604030504040204" pitchFamily="50" charset="-128"/>
              </a:rPr>
              <a:t>交付申請書兼同意</a:t>
            </a:r>
            <a:endParaRPr kumimoji="1" lang="en-US" altLang="ja-JP" sz="2000" dirty="0" smtClean="0">
              <a:latin typeface="メイリオ" panose="020B0604030504040204" pitchFamily="50" charset="-128"/>
              <a:ea typeface="メイリオ" panose="020B0604030504040204" pitchFamily="50" charset="-128"/>
            </a:endParaRPr>
          </a:p>
          <a:p>
            <a:r>
              <a:rPr kumimoji="1" lang="ja-JP" altLang="en-US" sz="2000" dirty="0" smtClean="0">
                <a:latin typeface="メイリオ" panose="020B0604030504040204" pitchFamily="50" charset="-128"/>
                <a:ea typeface="メイリオ" panose="020B0604030504040204" pitchFamily="50" charset="-128"/>
              </a:rPr>
              <a:t>フォームへ回答しよう！</a:t>
            </a:r>
            <a:endParaRPr kumimoji="1" lang="en-US" altLang="ja-JP" sz="2000" dirty="0" smtClean="0">
              <a:latin typeface="メイリオ" panose="020B0604030504040204" pitchFamily="50" charset="-128"/>
              <a:ea typeface="メイリオ" panose="020B0604030504040204" pitchFamily="50" charset="-128"/>
            </a:endParaRPr>
          </a:p>
        </p:txBody>
      </p:sp>
      <p:grpSp>
        <p:nvGrpSpPr>
          <p:cNvPr id="139" name="グループ化 138"/>
          <p:cNvGrpSpPr/>
          <p:nvPr/>
        </p:nvGrpSpPr>
        <p:grpSpPr>
          <a:xfrm>
            <a:off x="6303235" y="666265"/>
            <a:ext cx="2963355" cy="521154"/>
            <a:chOff x="5020488" y="739793"/>
            <a:chExt cx="2963355" cy="521154"/>
          </a:xfrm>
        </p:grpSpPr>
        <p:grpSp>
          <p:nvGrpSpPr>
            <p:cNvPr id="138" name="グループ化 137"/>
            <p:cNvGrpSpPr/>
            <p:nvPr/>
          </p:nvGrpSpPr>
          <p:grpSpPr>
            <a:xfrm>
              <a:off x="5020488" y="802195"/>
              <a:ext cx="2963355" cy="458752"/>
              <a:chOff x="5020488" y="802195"/>
              <a:chExt cx="2963355" cy="458752"/>
            </a:xfrm>
          </p:grpSpPr>
          <p:cxnSp>
            <p:nvCxnSpPr>
              <p:cNvPr id="77" name="直線矢印コネクタ 76"/>
              <p:cNvCxnSpPr>
                <a:endCxn id="69" idx="2"/>
              </p:cNvCxnSpPr>
              <p:nvPr/>
            </p:nvCxnSpPr>
            <p:spPr>
              <a:xfrm>
                <a:off x="5370287" y="1029297"/>
                <a:ext cx="2338996" cy="4549"/>
              </a:xfrm>
              <a:prstGeom prst="straightConnector1">
                <a:avLst/>
              </a:prstGeom>
              <a:ln w="15875">
                <a:solidFill>
                  <a:srgbClr val="9C0202"/>
                </a:solidFill>
                <a:tailEnd type="triangle"/>
              </a:ln>
            </p:spPr>
            <p:style>
              <a:lnRef idx="1">
                <a:schemeClr val="accent1"/>
              </a:lnRef>
              <a:fillRef idx="0">
                <a:schemeClr val="accent1"/>
              </a:fillRef>
              <a:effectRef idx="0">
                <a:schemeClr val="accent1"/>
              </a:effectRef>
              <a:fontRef idx="minor">
                <a:schemeClr val="tx1"/>
              </a:fontRef>
            </p:style>
          </p:cxnSp>
          <p:sp>
            <p:nvSpPr>
              <p:cNvPr id="6" name="楕円 5"/>
              <p:cNvSpPr/>
              <p:nvPr/>
            </p:nvSpPr>
            <p:spPr>
              <a:xfrm>
                <a:off x="5749116" y="896118"/>
                <a:ext cx="274560" cy="275455"/>
              </a:xfrm>
              <a:prstGeom prst="ellipse">
                <a:avLst/>
              </a:prstGeom>
              <a:solidFill>
                <a:schemeClr val="bg1"/>
              </a:solidFill>
              <a:ln w="25400">
                <a:solidFill>
                  <a:srgbClr val="9C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rgbClr val="9C0202"/>
                    </a:solidFill>
                  </a:rPr>
                  <a:t>２</a:t>
                </a:r>
                <a:endParaRPr kumimoji="1" lang="ja-JP" altLang="en-US" sz="1600" b="1" dirty="0">
                  <a:solidFill>
                    <a:srgbClr val="9C0202"/>
                  </a:solidFill>
                </a:endParaRPr>
              </a:p>
            </p:txBody>
          </p:sp>
          <p:sp>
            <p:nvSpPr>
              <p:cNvPr id="67" name="楕円 66"/>
              <p:cNvSpPr/>
              <p:nvPr/>
            </p:nvSpPr>
            <p:spPr>
              <a:xfrm>
                <a:off x="6402505" y="896118"/>
                <a:ext cx="274560" cy="275455"/>
              </a:xfrm>
              <a:prstGeom prst="ellipse">
                <a:avLst/>
              </a:prstGeom>
              <a:solidFill>
                <a:schemeClr val="bg1"/>
              </a:solidFill>
              <a:ln w="25400">
                <a:solidFill>
                  <a:srgbClr val="9C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rgbClr val="9C0202"/>
                    </a:solidFill>
                  </a:rPr>
                  <a:t>３</a:t>
                </a:r>
                <a:endParaRPr kumimoji="1" lang="ja-JP" altLang="en-US" sz="1600" b="1" dirty="0">
                  <a:solidFill>
                    <a:srgbClr val="9C0202"/>
                  </a:solidFill>
                </a:endParaRPr>
              </a:p>
            </p:txBody>
          </p:sp>
          <p:sp>
            <p:nvSpPr>
              <p:cNvPr id="68" name="楕円 67"/>
              <p:cNvSpPr/>
              <p:nvPr/>
            </p:nvSpPr>
            <p:spPr>
              <a:xfrm>
                <a:off x="7055894" y="887019"/>
                <a:ext cx="274560" cy="275455"/>
              </a:xfrm>
              <a:prstGeom prst="ellipse">
                <a:avLst/>
              </a:prstGeom>
              <a:solidFill>
                <a:schemeClr val="bg1"/>
              </a:solidFill>
              <a:ln w="25400">
                <a:solidFill>
                  <a:srgbClr val="9C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rgbClr val="9C0202"/>
                    </a:solidFill>
                  </a:rPr>
                  <a:t>４</a:t>
                </a:r>
                <a:endParaRPr kumimoji="1" lang="ja-JP" altLang="en-US" sz="1600" b="1" dirty="0">
                  <a:solidFill>
                    <a:srgbClr val="9C0202"/>
                  </a:solidFill>
                </a:endParaRPr>
              </a:p>
            </p:txBody>
          </p:sp>
          <p:sp>
            <p:nvSpPr>
              <p:cNvPr id="69" name="楕円 68"/>
              <p:cNvSpPr/>
              <p:nvPr/>
            </p:nvSpPr>
            <p:spPr>
              <a:xfrm>
                <a:off x="7709283" y="896118"/>
                <a:ext cx="274560" cy="275455"/>
              </a:xfrm>
              <a:prstGeom prst="ellipse">
                <a:avLst/>
              </a:prstGeom>
              <a:solidFill>
                <a:schemeClr val="bg1"/>
              </a:solidFill>
              <a:ln w="25400">
                <a:solidFill>
                  <a:srgbClr val="9C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rgbClr val="9C0202"/>
                    </a:solidFill>
                  </a:rPr>
                  <a:t>５</a:t>
                </a:r>
                <a:endParaRPr kumimoji="1" lang="ja-JP" altLang="en-US" sz="1600" b="1" dirty="0">
                  <a:solidFill>
                    <a:srgbClr val="9C0202"/>
                  </a:solidFill>
                </a:endParaRPr>
              </a:p>
            </p:txBody>
          </p:sp>
          <p:sp>
            <p:nvSpPr>
              <p:cNvPr id="85" name="楕円 84"/>
              <p:cNvSpPr/>
              <p:nvPr/>
            </p:nvSpPr>
            <p:spPr>
              <a:xfrm>
                <a:off x="5020488" y="802195"/>
                <a:ext cx="378829" cy="458752"/>
              </a:xfrm>
              <a:prstGeom prst="ellipse">
                <a:avLst/>
              </a:prstGeom>
              <a:solidFill>
                <a:srgbClr val="9C0202"/>
              </a:solidFill>
              <a:ln w="25400">
                <a:solidFill>
                  <a:srgbClr val="9C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bg1"/>
                    </a:solidFill>
                    <a:latin typeface="メイリオ" panose="020B0604030504040204" pitchFamily="50" charset="-128"/>
                    <a:ea typeface="メイリオ" panose="020B0604030504040204" pitchFamily="50" charset="-128"/>
                  </a:rPr>
                  <a:t>１</a:t>
                </a:r>
                <a:endParaRPr kumimoji="1" lang="ja-JP" altLang="en-US" sz="1600" b="1" dirty="0">
                  <a:solidFill>
                    <a:schemeClr val="bg1"/>
                  </a:solidFill>
                  <a:latin typeface="メイリオ" panose="020B0604030504040204" pitchFamily="50" charset="-128"/>
                  <a:ea typeface="メイリオ" panose="020B0604030504040204" pitchFamily="50" charset="-128"/>
                </a:endParaRPr>
              </a:p>
            </p:txBody>
          </p:sp>
        </p:grpSp>
        <p:grpSp>
          <p:nvGrpSpPr>
            <p:cNvPr id="114" name="グループ化 113"/>
            <p:cNvGrpSpPr/>
            <p:nvPr/>
          </p:nvGrpSpPr>
          <p:grpSpPr>
            <a:xfrm>
              <a:off x="5399317" y="739793"/>
              <a:ext cx="189462" cy="218365"/>
              <a:chOff x="6384519" y="1988728"/>
              <a:chExt cx="155265" cy="148047"/>
            </a:xfrm>
          </p:grpSpPr>
          <p:cxnSp>
            <p:nvCxnSpPr>
              <p:cNvPr id="92" name="直線コネクタ 91"/>
              <p:cNvCxnSpPr/>
              <p:nvPr/>
            </p:nvCxnSpPr>
            <p:spPr>
              <a:xfrm flipH="1">
                <a:off x="6384519" y="1988728"/>
                <a:ext cx="44296" cy="76160"/>
              </a:xfrm>
              <a:prstGeom prst="line">
                <a:avLst/>
              </a:prstGeom>
              <a:ln w="28575">
                <a:solidFill>
                  <a:srgbClr val="9C0202"/>
                </a:solidFill>
              </a:ln>
            </p:spPr>
            <p:style>
              <a:lnRef idx="1">
                <a:schemeClr val="accent1"/>
              </a:lnRef>
              <a:fillRef idx="0">
                <a:schemeClr val="accent1"/>
              </a:fillRef>
              <a:effectRef idx="0">
                <a:schemeClr val="accent1"/>
              </a:effectRef>
              <a:fontRef idx="minor">
                <a:schemeClr val="tx1"/>
              </a:fontRef>
            </p:style>
          </p:cxnSp>
          <p:cxnSp>
            <p:nvCxnSpPr>
              <p:cNvPr id="111" name="直線コネクタ 110"/>
              <p:cNvCxnSpPr/>
              <p:nvPr/>
            </p:nvCxnSpPr>
            <p:spPr>
              <a:xfrm flipH="1">
                <a:off x="6428815" y="2022475"/>
                <a:ext cx="66674" cy="76200"/>
              </a:xfrm>
              <a:prstGeom prst="line">
                <a:avLst/>
              </a:prstGeom>
              <a:ln w="28575">
                <a:solidFill>
                  <a:srgbClr val="9C0202"/>
                </a:solidFill>
              </a:ln>
            </p:spPr>
            <p:style>
              <a:lnRef idx="1">
                <a:schemeClr val="accent1"/>
              </a:lnRef>
              <a:fillRef idx="0">
                <a:schemeClr val="accent1"/>
              </a:fillRef>
              <a:effectRef idx="0">
                <a:schemeClr val="accent1"/>
              </a:effectRef>
              <a:fontRef idx="minor">
                <a:schemeClr val="tx1"/>
              </a:fontRef>
            </p:style>
          </p:cxnSp>
          <p:cxnSp>
            <p:nvCxnSpPr>
              <p:cNvPr id="112" name="直線コネクタ 111"/>
              <p:cNvCxnSpPr/>
              <p:nvPr/>
            </p:nvCxnSpPr>
            <p:spPr>
              <a:xfrm flipH="1">
                <a:off x="6462152" y="2098675"/>
                <a:ext cx="77633" cy="38100"/>
              </a:xfrm>
              <a:prstGeom prst="line">
                <a:avLst/>
              </a:prstGeom>
              <a:ln w="28575">
                <a:solidFill>
                  <a:srgbClr val="9C0202"/>
                </a:solidFill>
              </a:ln>
            </p:spPr>
            <p:style>
              <a:lnRef idx="1">
                <a:schemeClr val="accent1"/>
              </a:lnRef>
              <a:fillRef idx="0">
                <a:schemeClr val="accent1"/>
              </a:fillRef>
              <a:effectRef idx="0">
                <a:schemeClr val="accent1"/>
              </a:effectRef>
              <a:fontRef idx="minor">
                <a:schemeClr val="tx1"/>
              </a:fontRef>
            </p:style>
          </p:cxnSp>
        </p:grpSp>
      </p:grpSp>
      <p:pic>
        <p:nvPicPr>
          <p:cNvPr id="120" name="図 1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847" y="2047739"/>
            <a:ext cx="1483420" cy="2122075"/>
          </a:xfrm>
          <a:prstGeom prst="rect">
            <a:avLst/>
          </a:prstGeom>
          <a:ln w="6350">
            <a:solidFill>
              <a:schemeClr val="tx1"/>
            </a:solidFill>
          </a:ln>
        </p:spPr>
      </p:pic>
      <p:sp>
        <p:nvSpPr>
          <p:cNvPr id="121" name="テキスト ボックス 120"/>
          <p:cNvSpPr txBox="1"/>
          <p:nvPr/>
        </p:nvSpPr>
        <p:spPr>
          <a:xfrm>
            <a:off x="442414" y="4193135"/>
            <a:ext cx="2034086" cy="276999"/>
          </a:xfrm>
          <a:prstGeom prst="rect">
            <a:avLst/>
          </a:prstGeom>
          <a:noFill/>
        </p:spPr>
        <p:txBody>
          <a:bodyPr wrap="square" rtlCol="0">
            <a:spAutoFit/>
          </a:bodyPr>
          <a:lstStyle/>
          <a:p>
            <a:r>
              <a:rPr kumimoji="1" lang="ja-JP" altLang="en-US" sz="1200" dirty="0" smtClean="0">
                <a:latin typeface="メイリオ" panose="020B0604030504040204" pitchFamily="50" charset="-128"/>
                <a:ea typeface="メイリオ" panose="020B0604030504040204" pitchFamily="50" charset="-128"/>
              </a:rPr>
              <a:t>交付申請書兼同意フォーム</a:t>
            </a:r>
            <a:endParaRPr kumimoji="1" lang="ja-JP" altLang="en-US" sz="1200" dirty="0">
              <a:latin typeface="メイリオ" panose="020B0604030504040204" pitchFamily="50" charset="-128"/>
              <a:ea typeface="メイリオ" panose="020B0604030504040204" pitchFamily="50" charset="-128"/>
            </a:endParaRPr>
          </a:p>
        </p:txBody>
      </p:sp>
      <p:sp>
        <p:nvSpPr>
          <p:cNvPr id="122" name="角丸四角形吹き出し 121"/>
          <p:cNvSpPr/>
          <p:nvPr/>
        </p:nvSpPr>
        <p:spPr>
          <a:xfrm rot="5400000">
            <a:off x="5058101" y="-642372"/>
            <a:ext cx="2164561" cy="6733087"/>
          </a:xfrm>
          <a:prstGeom prst="wedgeRoundRectCallout">
            <a:avLst>
              <a:gd name="adj1" fmla="val -21257"/>
              <a:gd name="adj2" fmla="val 55882"/>
              <a:gd name="adj3" fmla="val 16667"/>
            </a:avLst>
          </a:prstGeom>
          <a:noFill/>
          <a:ln w="19050">
            <a:solidFill>
              <a:srgbClr val="9C020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kumimoji="1" lang="ja-JP" altLang="en-US" dirty="0"/>
          </a:p>
        </p:txBody>
      </p:sp>
      <p:sp>
        <p:nvSpPr>
          <p:cNvPr id="123" name="テキスト ボックス 122"/>
          <p:cNvSpPr txBox="1"/>
          <p:nvPr/>
        </p:nvSpPr>
        <p:spPr>
          <a:xfrm>
            <a:off x="2998550" y="1787713"/>
            <a:ext cx="6481006" cy="1200329"/>
          </a:xfrm>
          <a:prstGeom prst="rect">
            <a:avLst/>
          </a:prstGeom>
          <a:noFill/>
        </p:spPr>
        <p:txBody>
          <a:bodyPr wrap="square" rtlCol="0">
            <a:spAutoFit/>
          </a:bodyPr>
          <a:lstStyle/>
          <a:p>
            <a:r>
              <a:rPr kumimoji="1" lang="en-US" altLang="ja-JP" dirty="0" smtClean="0">
                <a:latin typeface="メイリオ" panose="020B0604030504040204" pitchFamily="50" charset="-128"/>
                <a:ea typeface="メイリオ" panose="020B0604030504040204" pitchFamily="50" charset="-128"/>
              </a:rPr>
              <a:t>【</a:t>
            </a:r>
            <a:r>
              <a:rPr kumimoji="1" lang="ja-JP" altLang="en-US" dirty="0" smtClean="0">
                <a:latin typeface="メイリオ" panose="020B0604030504040204" pitchFamily="50" charset="-128"/>
                <a:ea typeface="メイリオ" panose="020B0604030504040204" pitchFamily="50" charset="-128"/>
              </a:rPr>
              <a:t>新</a:t>
            </a:r>
            <a:r>
              <a:rPr kumimoji="1" lang="en-US" altLang="ja-JP" dirty="0" smtClean="0">
                <a:latin typeface="メイリオ" panose="020B0604030504040204" pitchFamily="50" charset="-128"/>
                <a:ea typeface="メイリオ" panose="020B0604030504040204" pitchFamily="50" charset="-128"/>
              </a:rPr>
              <a:t>】</a:t>
            </a:r>
            <a:r>
              <a:rPr kumimoji="1" lang="ja-JP" altLang="en-US" dirty="0" smtClean="0">
                <a:latin typeface="メイリオ" panose="020B0604030504040204" pitchFamily="50" charset="-128"/>
                <a:ea typeface="メイリオ" panose="020B0604030504040204" pitchFamily="50" charset="-128"/>
              </a:rPr>
              <a:t>対馬</a:t>
            </a:r>
            <a:r>
              <a:rPr kumimoji="1" lang="ja-JP" altLang="en-US" dirty="0" smtClean="0">
                <a:latin typeface="メイリオ" panose="020B0604030504040204" pitchFamily="50" charset="-128"/>
                <a:ea typeface="メイリオ" panose="020B0604030504040204" pitchFamily="50" charset="-128"/>
              </a:rPr>
              <a:t>藩札の利用にはまず、</a:t>
            </a:r>
            <a:r>
              <a:rPr kumimoji="1" lang="ja-JP" altLang="en-US" b="1" u="sng" dirty="0" smtClean="0">
                <a:solidFill>
                  <a:srgbClr val="FF0000"/>
                </a:solidFill>
                <a:latin typeface="メイリオ" panose="020B0604030504040204" pitchFamily="50" charset="-128"/>
                <a:ea typeface="メイリオ" panose="020B0604030504040204" pitchFamily="50" charset="-128"/>
              </a:rPr>
              <a:t>交付申請書兼同意フォーム</a:t>
            </a:r>
            <a:r>
              <a:rPr kumimoji="1" lang="ja-JP" altLang="en-US" dirty="0" smtClean="0">
                <a:latin typeface="メイリオ" panose="020B0604030504040204" pitchFamily="50" charset="-128"/>
                <a:ea typeface="メイリオ" panose="020B0604030504040204" pitchFamily="50" charset="-128"/>
              </a:rPr>
              <a:t>への回答が必須です。</a:t>
            </a:r>
            <a:endParaRPr kumimoji="1" lang="en-US" altLang="ja-JP" dirty="0" smtClean="0">
              <a:latin typeface="メイリオ" panose="020B0604030504040204" pitchFamily="50" charset="-128"/>
              <a:ea typeface="メイリオ" panose="020B0604030504040204" pitchFamily="50" charset="-128"/>
            </a:endParaRPr>
          </a:p>
          <a:p>
            <a:r>
              <a:rPr kumimoji="1" lang="ja-JP" altLang="en-US" dirty="0" smtClean="0">
                <a:latin typeface="メイリオ" panose="020B0604030504040204" pitchFamily="50" charset="-128"/>
                <a:ea typeface="メイリオ" panose="020B0604030504040204" pitchFamily="50" charset="-128"/>
              </a:rPr>
              <a:t>お持ちのスマートフォンから、</a:t>
            </a:r>
            <a:r>
              <a:rPr kumimoji="1" lang="ja-JP" altLang="en-US" u="sng" dirty="0" smtClean="0">
                <a:latin typeface="メイリオ" panose="020B0604030504040204" pitchFamily="50" charset="-128"/>
                <a:ea typeface="メイリオ" panose="020B0604030504040204" pitchFamily="50" charset="-128"/>
              </a:rPr>
              <a:t>ＱＲコードリーダー</a:t>
            </a:r>
            <a:r>
              <a:rPr kumimoji="1" lang="ja-JP" altLang="en-US" dirty="0" smtClean="0">
                <a:latin typeface="メイリオ" panose="020B0604030504040204" pitchFamily="50" charset="-128"/>
                <a:ea typeface="メイリオ" panose="020B0604030504040204" pitchFamily="50" charset="-128"/>
              </a:rPr>
              <a:t>もしくは、</a:t>
            </a:r>
            <a:r>
              <a:rPr kumimoji="1" lang="ja-JP" altLang="en-US" u="sng" dirty="0" smtClean="0">
                <a:latin typeface="メイリオ" panose="020B0604030504040204" pitchFamily="50" charset="-128"/>
                <a:ea typeface="メイリオ" panose="020B0604030504040204" pitchFamily="50" charset="-128"/>
              </a:rPr>
              <a:t>ＬＩＮＥのＱＲコードリーダー</a:t>
            </a:r>
            <a:r>
              <a:rPr kumimoji="1" lang="ja-JP" altLang="en-US" dirty="0" smtClean="0">
                <a:latin typeface="メイリオ" panose="020B0604030504040204" pitchFamily="50" charset="-128"/>
                <a:ea typeface="メイリオ" panose="020B0604030504040204" pitchFamily="50" charset="-128"/>
              </a:rPr>
              <a:t>を起動し読み取ってください。</a:t>
            </a:r>
            <a:endParaRPr kumimoji="1" lang="ja-JP" altLang="en-US" dirty="0">
              <a:latin typeface="メイリオ" panose="020B0604030504040204" pitchFamily="50" charset="-128"/>
              <a:ea typeface="メイリオ" panose="020B0604030504040204" pitchFamily="50" charset="-128"/>
            </a:endParaRPr>
          </a:p>
        </p:txBody>
      </p:sp>
      <p:sp>
        <p:nvSpPr>
          <p:cNvPr id="124" name="テキスト ボックス 123"/>
          <p:cNvSpPr txBox="1"/>
          <p:nvPr/>
        </p:nvSpPr>
        <p:spPr>
          <a:xfrm>
            <a:off x="3127422" y="3072842"/>
            <a:ext cx="6025917" cy="369332"/>
          </a:xfrm>
          <a:prstGeom prst="rect">
            <a:avLst/>
          </a:prstGeom>
          <a:solidFill>
            <a:srgbClr val="9C0202"/>
          </a:solidFill>
          <a:ln w="28575">
            <a:solidFill>
              <a:schemeClr val="bg2">
                <a:lumMod val="50000"/>
              </a:schemeClr>
            </a:solidFill>
          </a:ln>
        </p:spPr>
        <p:txBody>
          <a:bodyPr wrap="square" rtlCol="0">
            <a:spAutoFit/>
          </a:bodyPr>
          <a:lstStyle/>
          <a:p>
            <a:r>
              <a:rPr kumimoji="1" lang="ja-JP" altLang="en-US" b="1" dirty="0" smtClean="0">
                <a:solidFill>
                  <a:schemeClr val="bg1"/>
                </a:solidFill>
                <a:latin typeface="メイリオ" panose="020B0604030504040204" pitchFamily="50" charset="-128"/>
                <a:ea typeface="メイリオ" panose="020B0604030504040204" pitchFamily="50" charset="-128"/>
              </a:rPr>
              <a:t>＊ポケペイアプリのカメラでは、読み込めません！！！</a:t>
            </a:r>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127" name="テキスト ボックス 126"/>
          <p:cNvSpPr txBox="1"/>
          <p:nvPr/>
        </p:nvSpPr>
        <p:spPr>
          <a:xfrm>
            <a:off x="442412" y="4881245"/>
            <a:ext cx="9021171" cy="1585049"/>
          </a:xfrm>
          <a:prstGeom prst="rect">
            <a:avLst/>
          </a:prstGeom>
          <a:noFill/>
          <a:ln>
            <a:solidFill>
              <a:srgbClr val="9C0202"/>
            </a:solidFill>
          </a:ln>
        </p:spPr>
        <p:txBody>
          <a:bodyPr wrap="square" rtlCol="0">
            <a:spAutoFit/>
          </a:bodyPr>
          <a:lstStyle/>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kumimoji="1" lang="ja-JP" altLang="en-US" sz="700" dirty="0"/>
          </a:p>
        </p:txBody>
      </p:sp>
      <p:sp>
        <p:nvSpPr>
          <p:cNvPr id="125" name="二等辺三角形 124"/>
          <p:cNvSpPr/>
          <p:nvPr/>
        </p:nvSpPr>
        <p:spPr>
          <a:xfrm rot="5400000">
            <a:off x="699457" y="4224426"/>
            <a:ext cx="675790" cy="1213849"/>
          </a:xfrm>
          <a:prstGeom prst="triangle">
            <a:avLst>
              <a:gd name="adj" fmla="val 55187"/>
            </a:avLst>
          </a:prstGeom>
          <a:solidFill>
            <a:srgbClr val="9C020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テキスト ボックス 125"/>
          <p:cNvSpPr txBox="1"/>
          <p:nvPr/>
        </p:nvSpPr>
        <p:spPr>
          <a:xfrm>
            <a:off x="520788" y="4696577"/>
            <a:ext cx="646331" cy="369332"/>
          </a:xfrm>
          <a:prstGeom prst="rect">
            <a:avLst/>
          </a:prstGeom>
          <a:noFill/>
        </p:spPr>
        <p:txBody>
          <a:bodyPr wrap="none" rtlCol="0">
            <a:spAutoFit/>
          </a:bodyPr>
          <a:lstStyle/>
          <a:p>
            <a:r>
              <a:rPr lang="ja-JP" altLang="en-US" b="1" dirty="0" smtClean="0">
                <a:solidFill>
                  <a:schemeClr val="bg1"/>
                </a:solidFill>
                <a:latin typeface="メイリオ" panose="020B0604030504040204" pitchFamily="50" charset="-128"/>
                <a:ea typeface="メイリオ" panose="020B0604030504040204" pitchFamily="50" charset="-128"/>
              </a:rPr>
              <a:t>新！</a:t>
            </a:r>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129" name="テキスト ボックス 128"/>
          <p:cNvSpPr txBox="1"/>
          <p:nvPr/>
        </p:nvSpPr>
        <p:spPr>
          <a:xfrm>
            <a:off x="2227213" y="4964279"/>
            <a:ext cx="6956495" cy="430887"/>
          </a:xfrm>
          <a:prstGeom prst="rect">
            <a:avLst/>
          </a:prstGeom>
          <a:noFill/>
        </p:spPr>
        <p:txBody>
          <a:bodyPr wrap="square" rtlCol="0">
            <a:spAutoFit/>
          </a:bodyPr>
          <a:lstStyle/>
          <a:p>
            <a:r>
              <a:rPr kumimoji="1" lang="en-US" altLang="ja-JP" sz="1100" dirty="0" smtClean="0">
                <a:latin typeface="メイリオ" panose="020B0604030504040204" pitchFamily="50" charset="-128"/>
                <a:ea typeface="メイリオ" panose="020B0604030504040204" pitchFamily="50" charset="-128"/>
              </a:rPr>
              <a:t>【</a:t>
            </a:r>
            <a:r>
              <a:rPr kumimoji="1" lang="ja-JP" altLang="en-US" sz="1100" dirty="0" smtClean="0">
                <a:latin typeface="メイリオ" panose="020B0604030504040204" pitchFamily="50" charset="-128"/>
                <a:ea typeface="メイリオ" panose="020B0604030504040204" pitchFamily="50" charset="-128"/>
              </a:rPr>
              <a:t>新</a:t>
            </a:r>
            <a:r>
              <a:rPr kumimoji="1" lang="en-US" altLang="ja-JP" sz="1100" dirty="0" smtClean="0">
                <a:latin typeface="メイリオ" panose="020B0604030504040204" pitchFamily="50" charset="-128"/>
                <a:ea typeface="メイリオ" panose="020B0604030504040204" pitchFamily="50" charset="-128"/>
              </a:rPr>
              <a:t>】</a:t>
            </a:r>
            <a:r>
              <a:rPr kumimoji="1" lang="ja-JP" altLang="en-US" sz="1100" dirty="0" smtClean="0">
                <a:latin typeface="メイリオ" panose="020B0604030504040204" pitchFamily="50" charset="-128"/>
                <a:ea typeface="メイリオ" panose="020B0604030504040204" pitchFamily="50" charset="-128"/>
              </a:rPr>
              <a:t>対馬藩札の</a:t>
            </a:r>
            <a:r>
              <a:rPr kumimoji="1" lang="ja-JP" altLang="en-US" sz="1100" dirty="0" smtClean="0">
                <a:latin typeface="メイリオ" panose="020B0604030504040204" pitchFamily="50" charset="-128"/>
                <a:ea typeface="メイリオ" panose="020B0604030504040204" pitchFamily="50" charset="-128"/>
              </a:rPr>
              <a:t>運営開始に伴い、対象者が県民限定から全国へと拡大したことで同意フォームについても様式を変更しております。そのため、</a:t>
            </a:r>
            <a:r>
              <a:rPr kumimoji="1" lang="ja-JP" altLang="en-US" sz="1100" b="1" u="sng" dirty="0" smtClean="0">
                <a:solidFill>
                  <a:srgbClr val="FF0000"/>
                </a:solidFill>
                <a:latin typeface="メイリオ" panose="020B0604030504040204" pitchFamily="50" charset="-128"/>
                <a:ea typeface="メイリオ" panose="020B0604030504040204" pitchFamily="50" charset="-128"/>
              </a:rPr>
              <a:t>現行のＱＲコードは利用不可</a:t>
            </a:r>
            <a:r>
              <a:rPr kumimoji="1" lang="ja-JP" altLang="en-US" sz="1100" dirty="0" smtClean="0">
                <a:latin typeface="メイリオ" panose="020B0604030504040204" pitchFamily="50" charset="-128"/>
                <a:ea typeface="メイリオ" panose="020B0604030504040204" pitchFamily="50" charset="-128"/>
              </a:rPr>
              <a:t>となりますので、ご注意ください。</a:t>
            </a:r>
            <a:endParaRPr kumimoji="1" lang="en-US" altLang="ja-JP" sz="1100" dirty="0" smtClean="0">
              <a:latin typeface="メイリオ" panose="020B0604030504040204" pitchFamily="50" charset="-128"/>
              <a:ea typeface="メイリオ" panose="020B0604030504040204" pitchFamily="50" charset="-128"/>
            </a:endParaRPr>
          </a:p>
        </p:txBody>
      </p:sp>
      <p:sp>
        <p:nvSpPr>
          <p:cNvPr id="130" name="テキスト ボックス 129"/>
          <p:cNvSpPr txBox="1"/>
          <p:nvPr/>
        </p:nvSpPr>
        <p:spPr>
          <a:xfrm>
            <a:off x="2227213" y="5575228"/>
            <a:ext cx="6956495" cy="769441"/>
          </a:xfrm>
          <a:prstGeom prst="rect">
            <a:avLst/>
          </a:prstGeom>
          <a:noFill/>
        </p:spPr>
        <p:txBody>
          <a:bodyPr wrap="square" rtlCol="0">
            <a:spAutoFit/>
          </a:bodyPr>
          <a:lstStyle/>
          <a:p>
            <a:r>
              <a:rPr kumimoji="1" lang="en-US" altLang="ja-JP" sz="1100" dirty="0" smtClean="0">
                <a:latin typeface="メイリオ" panose="020B0604030504040204" pitchFamily="50" charset="-128"/>
                <a:ea typeface="メイリオ" panose="020B0604030504040204" pitchFamily="50" charset="-128"/>
              </a:rPr>
              <a:t>『</a:t>
            </a:r>
            <a:r>
              <a:rPr kumimoji="1" lang="ja-JP" altLang="en-US" sz="1100" dirty="0" smtClean="0">
                <a:latin typeface="メイリオ" panose="020B0604030504040204" pitchFamily="50" charset="-128"/>
                <a:ea typeface="メイリオ" panose="020B0604030504040204" pitchFamily="50" charset="-128"/>
              </a:rPr>
              <a:t>カメラで読み取りが出来ない</a:t>
            </a:r>
            <a:r>
              <a:rPr kumimoji="1" lang="en-US" altLang="ja-JP" sz="1100" dirty="0" smtClean="0">
                <a:latin typeface="メイリオ" panose="020B0604030504040204" pitchFamily="50" charset="-128"/>
                <a:ea typeface="メイリオ" panose="020B0604030504040204" pitchFamily="50" charset="-128"/>
              </a:rPr>
              <a:t>』</a:t>
            </a:r>
            <a:r>
              <a:rPr kumimoji="1" lang="ja-JP" altLang="en-US" sz="1100" dirty="0" smtClean="0">
                <a:latin typeface="メイリオ" panose="020B0604030504040204" pitchFamily="50" charset="-128"/>
                <a:ea typeface="メイリオ" panose="020B0604030504040204" pitchFamily="50" charset="-128"/>
              </a:rPr>
              <a:t>と多数お問い合わせいただいておりますが、大多数の方がポケペイアプリのチャージ用カメラを利用して読み取ろうとされています。</a:t>
            </a:r>
            <a:endParaRPr kumimoji="1" lang="en-US" altLang="ja-JP" sz="1100" dirty="0" smtClean="0">
              <a:latin typeface="メイリオ" panose="020B0604030504040204" pitchFamily="50" charset="-128"/>
              <a:ea typeface="メイリオ" panose="020B0604030504040204" pitchFamily="50" charset="-128"/>
            </a:endParaRPr>
          </a:p>
          <a:p>
            <a:r>
              <a:rPr kumimoji="1" lang="ja-JP" altLang="en-US" sz="1100" dirty="0" smtClean="0">
                <a:latin typeface="メイリオ" panose="020B0604030504040204" pitchFamily="50" charset="-128"/>
                <a:ea typeface="メイリオ" panose="020B0604030504040204" pitchFamily="50" charset="-128"/>
              </a:rPr>
              <a:t>ポケペイ</a:t>
            </a:r>
            <a:r>
              <a:rPr kumimoji="1" lang="en-US" altLang="ja-JP" sz="1100" dirty="0" smtClean="0">
                <a:latin typeface="メイリオ" panose="020B0604030504040204" pitchFamily="50" charset="-128"/>
                <a:ea typeface="メイリオ" panose="020B0604030504040204" pitchFamily="50" charset="-128"/>
              </a:rPr>
              <a:t>〈</a:t>
            </a:r>
            <a:r>
              <a:rPr kumimoji="1" lang="ja-JP" altLang="en-US" sz="1100" dirty="0" smtClean="0">
                <a:latin typeface="メイリオ" panose="020B0604030504040204" pitchFamily="50" charset="-128"/>
                <a:ea typeface="メイリオ" panose="020B0604030504040204" pitchFamily="50" charset="-128"/>
              </a:rPr>
              <a:t>アプリ</a:t>
            </a:r>
            <a:r>
              <a:rPr kumimoji="1" lang="en-US" altLang="ja-JP" sz="1100" dirty="0" smtClean="0">
                <a:latin typeface="メイリオ" panose="020B0604030504040204" pitchFamily="50" charset="-128"/>
                <a:ea typeface="メイリオ" panose="020B0604030504040204" pitchFamily="50" charset="-128"/>
              </a:rPr>
              <a:t>〉</a:t>
            </a:r>
            <a:r>
              <a:rPr kumimoji="1" lang="ja-JP" altLang="en-US" sz="1100" dirty="0" smtClean="0">
                <a:latin typeface="メイリオ" panose="020B0604030504040204" pitchFamily="50" charset="-128"/>
                <a:ea typeface="メイリオ" panose="020B0604030504040204" pitchFamily="50" charset="-128"/>
              </a:rPr>
              <a:t>と申請フォーム</a:t>
            </a:r>
            <a:r>
              <a:rPr kumimoji="1" lang="en-US" altLang="ja-JP" sz="1100" dirty="0" smtClean="0">
                <a:latin typeface="メイリオ" panose="020B0604030504040204" pitchFamily="50" charset="-128"/>
                <a:ea typeface="メイリオ" panose="020B0604030504040204" pitchFamily="50" charset="-128"/>
              </a:rPr>
              <a:t>〈</a:t>
            </a:r>
            <a:r>
              <a:rPr kumimoji="1" lang="ja-JP" altLang="en-US" sz="1100" dirty="0" smtClean="0">
                <a:latin typeface="メイリオ" panose="020B0604030504040204" pitchFamily="50" charset="-128"/>
                <a:ea typeface="メイリオ" panose="020B0604030504040204" pitchFamily="50" charset="-128"/>
              </a:rPr>
              <a:t>Ｗｅｂ</a:t>
            </a:r>
            <a:r>
              <a:rPr kumimoji="1" lang="en-US" altLang="ja-JP" sz="1100" dirty="0" smtClean="0">
                <a:latin typeface="メイリオ" panose="020B0604030504040204" pitchFamily="50" charset="-128"/>
                <a:ea typeface="メイリオ" panose="020B0604030504040204" pitchFamily="50" charset="-128"/>
              </a:rPr>
              <a:t>〉</a:t>
            </a:r>
            <a:r>
              <a:rPr kumimoji="1" lang="ja-JP" altLang="en-US" sz="1100" dirty="0" smtClean="0">
                <a:latin typeface="メイリオ" panose="020B0604030504040204" pitchFamily="50" charset="-128"/>
                <a:ea typeface="メイリオ" panose="020B0604030504040204" pitchFamily="50" charset="-128"/>
              </a:rPr>
              <a:t>はそれぞれ別のシステムを使用しておりますので、</a:t>
            </a:r>
            <a:r>
              <a:rPr kumimoji="1" lang="ja-JP" altLang="en-US" sz="1100" b="1" u="sng" dirty="0" smtClean="0">
                <a:solidFill>
                  <a:srgbClr val="FF0000"/>
                </a:solidFill>
                <a:latin typeface="メイリオ" panose="020B0604030504040204" pitchFamily="50" charset="-128"/>
                <a:ea typeface="メイリオ" panose="020B0604030504040204" pitchFamily="50" charset="-128"/>
              </a:rPr>
              <a:t>スマートフォン内のＱＲコードリーダー</a:t>
            </a:r>
            <a:r>
              <a:rPr kumimoji="1" lang="ja-JP" altLang="en-US" sz="1100" dirty="0" smtClean="0">
                <a:latin typeface="メイリオ" panose="020B0604030504040204" pitchFamily="50" charset="-128"/>
                <a:ea typeface="メイリオ" panose="020B0604030504040204" pitchFamily="50" charset="-128"/>
              </a:rPr>
              <a:t>をご使用いただくよう対応してください。</a:t>
            </a:r>
            <a:endParaRPr kumimoji="1" lang="en-US" altLang="ja-JP" sz="1100" dirty="0" smtClean="0">
              <a:latin typeface="メイリオ" panose="020B0604030504040204" pitchFamily="50" charset="-128"/>
              <a:ea typeface="メイリオ" panose="020B0604030504040204" pitchFamily="50" charset="-128"/>
            </a:endParaRPr>
          </a:p>
        </p:txBody>
      </p:sp>
      <p:sp>
        <p:nvSpPr>
          <p:cNvPr id="131" name="正方形/長方形 130"/>
          <p:cNvSpPr/>
          <p:nvPr/>
        </p:nvSpPr>
        <p:spPr>
          <a:xfrm>
            <a:off x="2022228" y="5338278"/>
            <a:ext cx="1620957" cy="307777"/>
          </a:xfrm>
          <a:prstGeom prst="rect">
            <a:avLst/>
          </a:prstGeom>
          <a:noFill/>
        </p:spPr>
        <p:txBody>
          <a:bodyPr wrap="none" lIns="91440" tIns="45720" rIns="91440" bIns="45720">
            <a:spAutoFit/>
          </a:bodyPr>
          <a:lstStyle/>
          <a:p>
            <a:pPr algn="ctr"/>
            <a:r>
              <a:rPr lang="en-US" altLang="ja-JP" sz="1400" b="1" cap="none" spc="0" dirty="0" smtClean="0">
                <a:ln w="6600">
                  <a:solidFill>
                    <a:srgbClr val="9C0202"/>
                  </a:solidFill>
                  <a:prstDash val="solid"/>
                </a:ln>
                <a:solidFill>
                  <a:srgbClr val="FFFFFF"/>
                </a:solidFill>
                <a:effectLst>
                  <a:outerShdw dist="38100" dir="2700000" algn="tl" rotWithShape="0">
                    <a:schemeClr val="accent2"/>
                  </a:outerShdw>
                </a:effectLst>
                <a:latin typeface="メイリオ" panose="020B0604030504040204" pitchFamily="50" charset="-128"/>
                <a:ea typeface="メイリオ" panose="020B0604030504040204" pitchFamily="50" charset="-128"/>
              </a:rPr>
              <a:t>【</a:t>
            </a:r>
            <a:r>
              <a:rPr lang="ja-JP" altLang="en-US" sz="1400" b="1" cap="none" spc="0" dirty="0" smtClean="0">
                <a:ln w="6600">
                  <a:solidFill>
                    <a:srgbClr val="9C0202"/>
                  </a:solidFill>
                  <a:prstDash val="solid"/>
                </a:ln>
                <a:solidFill>
                  <a:srgbClr val="FFFFFF"/>
                </a:solidFill>
                <a:effectLst>
                  <a:outerShdw dist="38100" dir="2700000" algn="tl" rotWithShape="0">
                    <a:schemeClr val="accent2"/>
                  </a:outerShdw>
                </a:effectLst>
                <a:latin typeface="メイリオ" panose="020B0604030504040204" pitchFamily="50" charset="-128"/>
                <a:ea typeface="メイリオ" panose="020B0604030504040204" pitchFamily="50" charset="-128"/>
              </a:rPr>
              <a:t>よくある質問</a:t>
            </a:r>
            <a:r>
              <a:rPr lang="en-US" altLang="ja-JP" sz="1400" b="1" cap="none" spc="0" dirty="0" smtClean="0">
                <a:ln w="6600">
                  <a:solidFill>
                    <a:srgbClr val="9C0202"/>
                  </a:solidFill>
                  <a:prstDash val="solid"/>
                </a:ln>
                <a:solidFill>
                  <a:srgbClr val="FFFFFF"/>
                </a:solidFill>
                <a:effectLst>
                  <a:outerShdw dist="38100" dir="2700000" algn="tl" rotWithShape="0">
                    <a:schemeClr val="accent2"/>
                  </a:outerShdw>
                </a:effectLst>
                <a:latin typeface="メイリオ" panose="020B0604030504040204" pitchFamily="50" charset="-128"/>
                <a:ea typeface="メイリオ" panose="020B0604030504040204" pitchFamily="50" charset="-128"/>
              </a:rPr>
              <a:t>】</a:t>
            </a:r>
            <a:endParaRPr lang="ja-JP" altLang="en-US" sz="1400" b="1" cap="none" spc="0" dirty="0">
              <a:ln w="6600">
                <a:solidFill>
                  <a:srgbClr val="9C0202"/>
                </a:solidFill>
                <a:prstDash val="solid"/>
              </a:ln>
              <a:solidFill>
                <a:srgbClr val="FFFFFF"/>
              </a:solidFill>
              <a:effectLst>
                <a:outerShdw dist="38100" dir="2700000" algn="tl" rotWithShape="0">
                  <a:schemeClr val="accent2"/>
                </a:outerShdw>
              </a:effectLst>
              <a:latin typeface="メイリオ" panose="020B0604030504040204" pitchFamily="50" charset="-128"/>
              <a:ea typeface="メイリオ" panose="020B0604030504040204" pitchFamily="50" charset="-128"/>
            </a:endParaRPr>
          </a:p>
        </p:txBody>
      </p:sp>
      <p:sp>
        <p:nvSpPr>
          <p:cNvPr id="132" name="テキスト ボックス 131"/>
          <p:cNvSpPr txBox="1"/>
          <p:nvPr/>
        </p:nvSpPr>
        <p:spPr>
          <a:xfrm>
            <a:off x="3009552" y="3886010"/>
            <a:ext cx="6028247" cy="369332"/>
          </a:xfrm>
          <a:prstGeom prst="rect">
            <a:avLst/>
          </a:prstGeom>
          <a:noFill/>
        </p:spPr>
        <p:txBody>
          <a:bodyPr wrap="square" rtlCol="0">
            <a:spAutoFit/>
          </a:bodyPr>
          <a:lstStyle/>
          <a:p>
            <a:r>
              <a:rPr kumimoji="1" lang="ja-JP" altLang="en-US" u="sng" dirty="0" smtClean="0">
                <a:latin typeface="メイリオ" panose="020B0604030504040204" pitchFamily="50" charset="-128"/>
                <a:ea typeface="メイリオ" panose="020B0604030504040204" pitchFamily="50" charset="-128"/>
              </a:rPr>
              <a:t>氏名・生年月日・住所・電話番号等を入力いただきます</a:t>
            </a:r>
            <a:endParaRPr kumimoji="1" lang="ja-JP" altLang="en-US" u="sng" dirty="0">
              <a:latin typeface="メイリオ" panose="020B0604030504040204" pitchFamily="50" charset="-128"/>
              <a:ea typeface="メイリオ" panose="020B0604030504040204" pitchFamily="50" charset="-128"/>
            </a:endParaRPr>
          </a:p>
        </p:txBody>
      </p:sp>
      <p:cxnSp>
        <p:nvCxnSpPr>
          <p:cNvPr id="135" name="直線矢印コネクタ 134"/>
          <p:cNvCxnSpPr>
            <a:endCxn id="132" idx="1"/>
          </p:cNvCxnSpPr>
          <p:nvPr/>
        </p:nvCxnSpPr>
        <p:spPr>
          <a:xfrm>
            <a:off x="2192920" y="3377534"/>
            <a:ext cx="816632" cy="693142"/>
          </a:xfrm>
          <a:prstGeom prst="straightConnector1">
            <a:avLst/>
          </a:prstGeom>
          <a:ln>
            <a:solidFill>
              <a:srgbClr val="9C0202"/>
            </a:solidFill>
            <a:tailEnd type="triangle"/>
          </a:ln>
        </p:spPr>
        <p:style>
          <a:lnRef idx="1">
            <a:schemeClr val="accent1"/>
          </a:lnRef>
          <a:fillRef idx="0">
            <a:schemeClr val="accent1"/>
          </a:fillRef>
          <a:effectRef idx="0">
            <a:schemeClr val="accent1"/>
          </a:effectRef>
          <a:fontRef idx="minor">
            <a:schemeClr val="tx1"/>
          </a:fontRef>
        </p:style>
      </p:cxnSp>
      <p:sp>
        <p:nvSpPr>
          <p:cNvPr id="136" name="テキスト ボックス 135"/>
          <p:cNvSpPr txBox="1"/>
          <p:nvPr/>
        </p:nvSpPr>
        <p:spPr>
          <a:xfrm>
            <a:off x="3415763" y="4359510"/>
            <a:ext cx="4579394" cy="400110"/>
          </a:xfrm>
          <a:prstGeom prst="rect">
            <a:avLst/>
          </a:prstGeom>
          <a:noFill/>
          <a:ln>
            <a:solidFill>
              <a:srgbClr val="FF0000"/>
            </a:solidFill>
          </a:ln>
        </p:spPr>
        <p:txBody>
          <a:bodyPr wrap="square" rtlCol="0">
            <a:spAutoFit/>
          </a:bodyPr>
          <a:lstStyle/>
          <a:p>
            <a:r>
              <a:rPr kumimoji="1" lang="ja-JP" altLang="en-US" sz="2000" b="1" u="sng" dirty="0" smtClean="0">
                <a:latin typeface="メイリオ" panose="020B0604030504040204" pitchFamily="50" charset="-128"/>
                <a:ea typeface="メイリオ" panose="020B0604030504040204" pitchFamily="50" charset="-128"/>
              </a:rPr>
              <a:t>＊宿泊施設は入力完了の確認を行う。</a:t>
            </a:r>
            <a:endParaRPr kumimoji="1" lang="ja-JP" altLang="en-US" sz="2000" b="1" u="sng" dirty="0">
              <a:latin typeface="メイリオ" panose="020B0604030504040204" pitchFamily="50" charset="-128"/>
              <a:ea typeface="メイリオ" panose="020B0604030504040204" pitchFamily="50" charset="-128"/>
            </a:endParaRPr>
          </a:p>
        </p:txBody>
      </p:sp>
      <p:sp>
        <p:nvSpPr>
          <p:cNvPr id="140" name="テキスト ボックス 139"/>
          <p:cNvSpPr txBox="1"/>
          <p:nvPr/>
        </p:nvSpPr>
        <p:spPr>
          <a:xfrm>
            <a:off x="6919555" y="195617"/>
            <a:ext cx="2483893" cy="369332"/>
          </a:xfrm>
          <a:prstGeom prst="rect">
            <a:avLst/>
          </a:prstGeom>
          <a:noFill/>
        </p:spPr>
        <p:txBody>
          <a:bodyPr wrap="square" rtlCol="0">
            <a:spAutoFit/>
          </a:bodyPr>
          <a:lstStyle/>
          <a:p>
            <a:r>
              <a:rPr kumimoji="1" lang="ja-JP" altLang="en-US" i="1" dirty="0" smtClean="0">
                <a:solidFill>
                  <a:srgbClr val="9C0202"/>
                </a:solidFill>
                <a:latin typeface="ARマーカー体E" panose="040B0909000000000000" pitchFamily="49" charset="-128"/>
                <a:ea typeface="ARマーカー体E" panose="040B0909000000000000" pitchFamily="49" charset="-128"/>
              </a:rPr>
              <a:t>～</a:t>
            </a:r>
            <a:r>
              <a:rPr kumimoji="1" lang="en-US" altLang="ja-JP" i="1" dirty="0" smtClean="0">
                <a:solidFill>
                  <a:srgbClr val="9C0202"/>
                </a:solidFill>
                <a:latin typeface="ARマーカー体E" panose="040B0909000000000000" pitchFamily="49" charset="-128"/>
                <a:ea typeface="ARマーカー体E" panose="040B0909000000000000" pitchFamily="49" charset="-128"/>
              </a:rPr>
              <a:t>【</a:t>
            </a:r>
            <a:r>
              <a:rPr kumimoji="1" lang="ja-JP" altLang="en-US" i="1" dirty="0" smtClean="0">
                <a:solidFill>
                  <a:srgbClr val="9C0202"/>
                </a:solidFill>
                <a:latin typeface="ARマーカー体E" panose="040B0909000000000000" pitchFamily="49" charset="-128"/>
                <a:ea typeface="ARマーカー体E" panose="040B0909000000000000" pitchFamily="49" charset="-128"/>
              </a:rPr>
              <a:t>新</a:t>
            </a:r>
            <a:r>
              <a:rPr kumimoji="1" lang="en-US" altLang="ja-JP" i="1" dirty="0" smtClean="0">
                <a:solidFill>
                  <a:srgbClr val="9C0202"/>
                </a:solidFill>
                <a:latin typeface="ARマーカー体E" panose="040B0909000000000000" pitchFamily="49" charset="-128"/>
                <a:ea typeface="ARマーカー体E" panose="040B0909000000000000" pitchFamily="49" charset="-128"/>
              </a:rPr>
              <a:t>】</a:t>
            </a:r>
            <a:r>
              <a:rPr kumimoji="1" lang="ja-JP" altLang="en-US" i="1" dirty="0" smtClean="0">
                <a:solidFill>
                  <a:srgbClr val="9C0202"/>
                </a:solidFill>
                <a:latin typeface="ARマーカー体E" panose="040B0909000000000000" pitchFamily="49" charset="-128"/>
                <a:ea typeface="ARマーカー体E" panose="040B0909000000000000" pitchFamily="49" charset="-128"/>
              </a:rPr>
              <a:t>対馬藩札～</a:t>
            </a:r>
            <a:endParaRPr kumimoji="1" lang="ja-JP" altLang="en-US" i="1" dirty="0">
              <a:solidFill>
                <a:srgbClr val="9C0202"/>
              </a:solidFill>
              <a:latin typeface="ARマーカー体E" panose="040B0909000000000000" pitchFamily="49" charset="-128"/>
              <a:ea typeface="ARマーカー体E" panose="040B0909000000000000" pitchFamily="49" charset="-128"/>
            </a:endParaRPr>
          </a:p>
        </p:txBody>
      </p:sp>
      <p:grpSp>
        <p:nvGrpSpPr>
          <p:cNvPr id="147" name="グループ化 146"/>
          <p:cNvGrpSpPr/>
          <p:nvPr/>
        </p:nvGrpSpPr>
        <p:grpSpPr>
          <a:xfrm>
            <a:off x="6199960" y="1202287"/>
            <a:ext cx="3430564" cy="461665"/>
            <a:chOff x="6199960" y="1202287"/>
            <a:chExt cx="3430564" cy="461665"/>
          </a:xfrm>
        </p:grpSpPr>
        <p:sp>
          <p:nvSpPr>
            <p:cNvPr id="141" name="テキスト ボックス 140"/>
            <p:cNvSpPr txBox="1"/>
            <p:nvPr/>
          </p:nvSpPr>
          <p:spPr>
            <a:xfrm>
              <a:off x="6199960" y="1254158"/>
              <a:ext cx="727868" cy="338554"/>
            </a:xfrm>
            <a:prstGeom prst="rect">
              <a:avLst/>
            </a:prstGeom>
            <a:noFill/>
          </p:spPr>
          <p:txBody>
            <a:bodyPr wrap="square" rtlCol="0">
              <a:spAutoFit/>
            </a:bodyPr>
            <a:lstStyle/>
            <a:p>
              <a:r>
                <a:rPr kumimoji="1" lang="ja-JP" altLang="en-US" sz="800" dirty="0" smtClean="0">
                  <a:latin typeface="メイリオ" panose="020B0604030504040204" pitchFamily="50" charset="-128"/>
                  <a:ea typeface="メイリオ" panose="020B0604030504040204" pitchFamily="50" charset="-128"/>
                </a:rPr>
                <a:t>申請フォームについて</a:t>
              </a:r>
              <a:endParaRPr kumimoji="1" lang="ja-JP" altLang="en-US" sz="800" dirty="0">
                <a:latin typeface="メイリオ" panose="020B0604030504040204" pitchFamily="50" charset="-128"/>
                <a:ea typeface="メイリオ" panose="020B0604030504040204" pitchFamily="50" charset="-128"/>
              </a:endParaRPr>
            </a:p>
          </p:txBody>
        </p:sp>
        <p:sp>
          <p:nvSpPr>
            <p:cNvPr id="142" name="テキスト ボックス 141"/>
            <p:cNvSpPr txBox="1"/>
            <p:nvPr/>
          </p:nvSpPr>
          <p:spPr>
            <a:xfrm>
              <a:off x="6916247" y="1202287"/>
              <a:ext cx="727868" cy="461665"/>
            </a:xfrm>
            <a:prstGeom prst="rect">
              <a:avLst/>
            </a:prstGeom>
            <a:noFill/>
          </p:spPr>
          <p:txBody>
            <a:bodyPr wrap="square" rtlCol="0">
              <a:spAutoFit/>
            </a:bodyPr>
            <a:lstStyle/>
            <a:p>
              <a:r>
                <a:rPr kumimoji="1" lang="ja-JP" altLang="en-US" sz="800" dirty="0" smtClean="0">
                  <a:latin typeface="メイリオ" panose="020B0604030504040204" pitchFamily="50" charset="-128"/>
                  <a:ea typeface="メイリオ" panose="020B0604030504040204" pitchFamily="50" charset="-128"/>
                </a:rPr>
                <a:t>ウォレットの追加とチャージ</a:t>
              </a:r>
              <a:endParaRPr kumimoji="1" lang="ja-JP" altLang="en-US" sz="800" dirty="0">
                <a:latin typeface="メイリオ" panose="020B0604030504040204" pitchFamily="50" charset="-128"/>
                <a:ea typeface="メイリオ" panose="020B0604030504040204" pitchFamily="50" charset="-128"/>
              </a:endParaRPr>
            </a:p>
          </p:txBody>
        </p:sp>
        <p:sp>
          <p:nvSpPr>
            <p:cNvPr id="143" name="テキスト ボックス 142"/>
            <p:cNvSpPr txBox="1"/>
            <p:nvPr/>
          </p:nvSpPr>
          <p:spPr>
            <a:xfrm>
              <a:off x="7536686" y="1215408"/>
              <a:ext cx="727868" cy="215444"/>
            </a:xfrm>
            <a:prstGeom prst="rect">
              <a:avLst/>
            </a:prstGeom>
            <a:noFill/>
          </p:spPr>
          <p:txBody>
            <a:bodyPr wrap="square" rtlCol="0">
              <a:spAutoFit/>
            </a:bodyPr>
            <a:lstStyle/>
            <a:p>
              <a:r>
                <a:rPr kumimoji="1" lang="ja-JP" altLang="en-US" sz="800" dirty="0" smtClean="0">
                  <a:latin typeface="メイリオ" panose="020B0604030504040204" pitchFamily="50" charset="-128"/>
                  <a:ea typeface="メイリオ" panose="020B0604030504040204" pitchFamily="50" charset="-128"/>
                </a:rPr>
                <a:t>決済の流れ</a:t>
              </a:r>
              <a:endParaRPr kumimoji="1" lang="ja-JP" altLang="en-US" sz="800" dirty="0">
                <a:latin typeface="メイリオ" panose="020B0604030504040204" pitchFamily="50" charset="-128"/>
                <a:ea typeface="メイリオ" panose="020B0604030504040204" pitchFamily="50" charset="-128"/>
              </a:endParaRPr>
            </a:p>
          </p:txBody>
        </p:sp>
        <p:sp>
          <p:nvSpPr>
            <p:cNvPr id="144" name="テキスト ボックス 143"/>
            <p:cNvSpPr txBox="1"/>
            <p:nvPr/>
          </p:nvSpPr>
          <p:spPr>
            <a:xfrm>
              <a:off x="8229798" y="1240103"/>
              <a:ext cx="727868" cy="215444"/>
            </a:xfrm>
            <a:prstGeom prst="rect">
              <a:avLst/>
            </a:prstGeom>
            <a:noFill/>
          </p:spPr>
          <p:txBody>
            <a:bodyPr wrap="square" rtlCol="0">
              <a:spAutoFit/>
            </a:bodyPr>
            <a:lstStyle/>
            <a:p>
              <a:r>
                <a:rPr kumimoji="1" lang="ja-JP" altLang="en-US" sz="800" dirty="0" smtClean="0">
                  <a:latin typeface="メイリオ" panose="020B0604030504040204" pitchFamily="50" charset="-128"/>
                  <a:ea typeface="メイリオ" panose="020B0604030504040204" pitchFamily="50" charset="-128"/>
                </a:rPr>
                <a:t>報告事務</a:t>
              </a:r>
              <a:endParaRPr kumimoji="1" lang="ja-JP" altLang="en-US" sz="800" dirty="0">
                <a:latin typeface="メイリオ" panose="020B0604030504040204" pitchFamily="50" charset="-128"/>
                <a:ea typeface="メイリオ" panose="020B0604030504040204" pitchFamily="50" charset="-128"/>
              </a:endParaRPr>
            </a:p>
          </p:txBody>
        </p:sp>
        <p:sp>
          <p:nvSpPr>
            <p:cNvPr id="145" name="テキスト ボックス 144"/>
            <p:cNvSpPr txBox="1"/>
            <p:nvPr/>
          </p:nvSpPr>
          <p:spPr>
            <a:xfrm>
              <a:off x="8902656" y="1255756"/>
              <a:ext cx="727868" cy="215444"/>
            </a:xfrm>
            <a:prstGeom prst="rect">
              <a:avLst/>
            </a:prstGeom>
            <a:noFill/>
          </p:spPr>
          <p:txBody>
            <a:bodyPr wrap="square" rtlCol="0">
              <a:spAutoFit/>
            </a:bodyPr>
            <a:lstStyle/>
            <a:p>
              <a:r>
                <a:rPr kumimoji="1" lang="ja-JP" altLang="en-US" sz="800" dirty="0" smtClean="0">
                  <a:latin typeface="メイリオ" panose="020B0604030504040204" pitchFamily="50" charset="-128"/>
                  <a:ea typeface="メイリオ" panose="020B0604030504040204" pitchFamily="50" charset="-128"/>
                </a:rPr>
                <a:t>留意事項</a:t>
              </a:r>
              <a:endParaRPr kumimoji="1" lang="ja-JP" altLang="en-US" sz="800" dirty="0">
                <a:latin typeface="メイリオ" panose="020B0604030504040204" pitchFamily="50" charset="-128"/>
                <a:ea typeface="メイリオ" panose="020B0604030504040204" pitchFamily="50" charset="-128"/>
              </a:endParaRPr>
            </a:p>
          </p:txBody>
        </p:sp>
      </p:grpSp>
      <p:sp>
        <p:nvSpPr>
          <p:cNvPr id="146" name="テキスト ボックス 145"/>
          <p:cNvSpPr txBox="1"/>
          <p:nvPr/>
        </p:nvSpPr>
        <p:spPr>
          <a:xfrm>
            <a:off x="4666397" y="6557952"/>
            <a:ext cx="573206" cy="369332"/>
          </a:xfrm>
          <a:prstGeom prst="rect">
            <a:avLst/>
          </a:prstGeom>
          <a:noFill/>
        </p:spPr>
        <p:txBody>
          <a:bodyPr wrap="square" rtlCol="0">
            <a:spAutoFit/>
          </a:bodyPr>
          <a:lstStyle/>
          <a:p>
            <a:pPr algn="ctr"/>
            <a:r>
              <a:rPr kumimoji="1" lang="ja-JP" altLang="en-US" b="1" dirty="0" smtClean="0">
                <a:latin typeface="メイリオ" panose="020B0604030504040204" pitchFamily="50" charset="-128"/>
                <a:ea typeface="メイリオ" panose="020B0604030504040204" pitchFamily="50" charset="-128"/>
              </a:rPr>
              <a:t>４</a:t>
            </a:r>
            <a:endParaRPr kumimoji="1" lang="ja-JP" altLang="en-US" b="1" dirty="0">
              <a:latin typeface="メイリオ" panose="020B0604030504040204" pitchFamily="50" charset="-128"/>
              <a:ea typeface="メイリオ" panose="020B0604030504040204" pitchFamily="50" charset="-128"/>
            </a:endParaRPr>
          </a:p>
        </p:txBody>
      </p:sp>
      <p:pic>
        <p:nvPicPr>
          <p:cNvPr id="42" name="図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5017" y="1819109"/>
            <a:ext cx="1844158" cy="1309915"/>
          </a:xfrm>
          <a:prstGeom prst="rect">
            <a:avLst/>
          </a:prstGeom>
        </p:spPr>
      </p:pic>
      <p:pic>
        <p:nvPicPr>
          <p:cNvPr id="43" name="図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47" y="5065909"/>
            <a:ext cx="1639931" cy="1108925"/>
          </a:xfrm>
          <a:prstGeom prst="rect">
            <a:avLst/>
          </a:prstGeom>
        </p:spPr>
      </p:pic>
    </p:spTree>
    <p:extLst>
      <p:ext uri="{BB962C8B-B14F-4D97-AF65-F5344CB8AC3E}">
        <p14:creationId xmlns:p14="http://schemas.microsoft.com/office/powerpoint/2010/main" val="237019117"/>
      </p:ext>
    </p:extLst>
  </p:cSld>
  <p:clrMapOvr>
    <a:masterClrMapping/>
  </p:clrMapOvr>
  <mc:AlternateContent xmlns:mc="http://schemas.openxmlformats.org/markup-compatibility/2006" xmlns:p14="http://schemas.microsoft.com/office/powerpoint/2010/main">
    <mc:Choice Requires="p14">
      <p:transition spd="slow" p14:dur="2000" advTm="41988"/>
    </mc:Choice>
    <mc:Fallback xmlns="">
      <p:transition spd="slow" advTm="41988"/>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7" name="直線矢印コネクタ 76"/>
          <p:cNvCxnSpPr>
            <a:endCxn id="69" idx="2"/>
          </p:cNvCxnSpPr>
          <p:nvPr/>
        </p:nvCxnSpPr>
        <p:spPr>
          <a:xfrm>
            <a:off x="6847044" y="1004399"/>
            <a:ext cx="2338996" cy="4549"/>
          </a:xfrm>
          <a:prstGeom prst="straightConnector1">
            <a:avLst/>
          </a:prstGeom>
          <a:ln w="15875">
            <a:solidFill>
              <a:srgbClr val="9C0202"/>
            </a:solidFill>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442414" y="125132"/>
            <a:ext cx="2934269" cy="523220"/>
          </a:xfrm>
          <a:prstGeom prst="rect">
            <a:avLst/>
          </a:prstGeom>
          <a:noFill/>
        </p:spPr>
        <p:txBody>
          <a:bodyPr wrap="square" rtlCol="0">
            <a:spAutoFit/>
          </a:bodyPr>
          <a:lstStyle/>
          <a:p>
            <a:r>
              <a:rPr kumimoji="1" lang="ja-JP" altLang="en-US" sz="28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運用事務</a:t>
            </a:r>
            <a:endParaRPr kumimoji="1" lang="ja-JP" altLang="en-US" sz="28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cxnSp>
        <p:nvCxnSpPr>
          <p:cNvPr id="20" name="直線コネクタ 19"/>
          <p:cNvCxnSpPr/>
          <p:nvPr/>
        </p:nvCxnSpPr>
        <p:spPr>
          <a:xfrm>
            <a:off x="442414" y="648352"/>
            <a:ext cx="9021171" cy="0"/>
          </a:xfrm>
          <a:prstGeom prst="line">
            <a:avLst/>
          </a:prstGeom>
          <a:ln w="57150">
            <a:solidFill>
              <a:srgbClr val="9C0202"/>
            </a:solidFil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442414" y="777923"/>
            <a:ext cx="1119116" cy="1046440"/>
          </a:xfrm>
          <a:prstGeom prst="rect">
            <a:avLst/>
          </a:prstGeom>
          <a:noFill/>
          <a:ln>
            <a:solidFill>
              <a:srgbClr val="9C0202"/>
            </a:solidFill>
            <a:prstDash val="sysDot"/>
          </a:ln>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ＳＴＥＰ</a:t>
            </a:r>
            <a:endParaRPr kumimoji="1" lang="en-US" altLang="ja-JP" dirty="0" smtClean="0">
              <a:latin typeface="メイリオ" panose="020B0604030504040204" pitchFamily="50" charset="-128"/>
              <a:ea typeface="メイリオ" panose="020B0604030504040204" pitchFamily="50" charset="-128"/>
            </a:endParaRPr>
          </a:p>
          <a:p>
            <a:pPr algn="ctr"/>
            <a:r>
              <a:rPr kumimoji="1" lang="ja-JP" altLang="en-US" sz="4400" dirty="0" smtClean="0">
                <a:latin typeface="メイリオ" panose="020B0604030504040204" pitchFamily="50" charset="-128"/>
                <a:ea typeface="メイリオ" panose="020B0604030504040204" pitchFamily="50" charset="-128"/>
              </a:rPr>
              <a:t>２</a:t>
            </a:r>
            <a:endParaRPr kumimoji="1" lang="ja-JP" altLang="en-US" sz="4400" dirty="0">
              <a:latin typeface="メイリオ" panose="020B0604030504040204" pitchFamily="50" charset="-128"/>
              <a:ea typeface="メイリオ" panose="020B0604030504040204" pitchFamily="50" charset="-128"/>
            </a:endParaRPr>
          </a:p>
        </p:txBody>
      </p:sp>
      <p:sp>
        <p:nvSpPr>
          <p:cNvPr id="79" name="テキスト ボックス 78"/>
          <p:cNvSpPr txBox="1"/>
          <p:nvPr/>
        </p:nvSpPr>
        <p:spPr>
          <a:xfrm>
            <a:off x="1656263" y="916422"/>
            <a:ext cx="3296738" cy="707886"/>
          </a:xfrm>
          <a:prstGeom prst="rect">
            <a:avLst/>
          </a:prstGeom>
          <a:noFill/>
        </p:spPr>
        <p:txBody>
          <a:bodyPr wrap="square" rtlCol="0">
            <a:spAutoFit/>
          </a:bodyPr>
          <a:lstStyle/>
          <a:p>
            <a:r>
              <a:rPr kumimoji="1" lang="ja-JP" altLang="en-US" sz="2000" b="1" dirty="0" smtClean="0">
                <a:latin typeface="メイリオ" panose="020B0604030504040204" pitchFamily="50" charset="-128"/>
                <a:ea typeface="メイリオ" panose="020B0604030504040204" pitchFamily="50" charset="-128"/>
              </a:rPr>
              <a:t>ウォレット</a:t>
            </a:r>
            <a:r>
              <a:rPr kumimoji="1" lang="en-US" altLang="ja-JP" sz="2000" b="1" dirty="0" smtClean="0">
                <a:latin typeface="メイリオ" panose="020B0604030504040204" pitchFamily="50" charset="-128"/>
                <a:ea typeface="メイリオ" panose="020B0604030504040204" pitchFamily="50" charset="-128"/>
              </a:rPr>
              <a:t>【</a:t>
            </a:r>
            <a:r>
              <a:rPr kumimoji="1" lang="ja-JP" altLang="en-US" sz="2000" b="1" dirty="0" smtClean="0">
                <a:latin typeface="メイリオ" panose="020B0604030504040204" pitchFamily="50" charset="-128"/>
                <a:ea typeface="メイリオ" panose="020B0604030504040204" pitchFamily="50" charset="-128"/>
              </a:rPr>
              <a:t>新</a:t>
            </a:r>
            <a:r>
              <a:rPr kumimoji="1" lang="en-US" altLang="ja-JP" sz="2000" b="1" dirty="0" smtClean="0">
                <a:latin typeface="メイリオ" panose="020B0604030504040204" pitchFamily="50" charset="-128"/>
                <a:ea typeface="メイリオ" panose="020B0604030504040204" pitchFamily="50" charset="-128"/>
              </a:rPr>
              <a:t>】</a:t>
            </a:r>
            <a:r>
              <a:rPr kumimoji="1" lang="ja-JP" altLang="en-US" sz="2000" b="1" dirty="0" smtClean="0">
                <a:latin typeface="メイリオ" panose="020B0604030504040204" pitchFamily="50" charset="-128"/>
                <a:ea typeface="メイリオ" panose="020B0604030504040204" pitchFamily="50" charset="-128"/>
              </a:rPr>
              <a:t>対馬藩札を</a:t>
            </a:r>
            <a:r>
              <a:rPr kumimoji="1" lang="ja-JP" altLang="en-US" sz="2000" b="1" dirty="0" smtClean="0">
                <a:latin typeface="メイリオ" panose="020B0604030504040204" pitchFamily="50" charset="-128"/>
                <a:ea typeface="メイリオ" panose="020B0604030504040204" pitchFamily="50" charset="-128"/>
              </a:rPr>
              <a:t>追加しよう！</a:t>
            </a:r>
            <a:endParaRPr kumimoji="1" lang="en-US" altLang="ja-JP" sz="2000" b="1" dirty="0" smtClean="0">
              <a:latin typeface="メイリオ" panose="020B0604030504040204" pitchFamily="50" charset="-128"/>
              <a:ea typeface="メイリオ" panose="020B0604030504040204" pitchFamily="50" charset="-128"/>
            </a:endParaRPr>
          </a:p>
        </p:txBody>
      </p:sp>
      <p:grpSp>
        <p:nvGrpSpPr>
          <p:cNvPr id="13" name="グループ化 12"/>
          <p:cNvGrpSpPr/>
          <p:nvPr/>
        </p:nvGrpSpPr>
        <p:grpSpPr>
          <a:xfrm>
            <a:off x="6598982" y="692967"/>
            <a:ext cx="2861618" cy="529620"/>
            <a:chOff x="5122225" y="717865"/>
            <a:chExt cx="2861618" cy="529620"/>
          </a:xfrm>
        </p:grpSpPr>
        <p:sp>
          <p:nvSpPr>
            <p:cNvPr id="6" name="楕円 5"/>
            <p:cNvSpPr/>
            <p:nvPr/>
          </p:nvSpPr>
          <p:spPr>
            <a:xfrm>
              <a:off x="5122225" y="884118"/>
              <a:ext cx="274560" cy="275455"/>
            </a:xfrm>
            <a:prstGeom prst="ellipse">
              <a:avLst/>
            </a:prstGeom>
            <a:solidFill>
              <a:schemeClr val="bg1"/>
            </a:solidFill>
            <a:ln w="25400">
              <a:solidFill>
                <a:srgbClr val="9C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rgbClr val="9C0202"/>
                  </a:solidFill>
                </a:rPr>
                <a:t>１</a:t>
              </a:r>
              <a:endParaRPr kumimoji="1" lang="ja-JP" altLang="en-US" sz="1600" b="1" dirty="0">
                <a:solidFill>
                  <a:srgbClr val="9C0202"/>
                </a:solidFill>
              </a:endParaRPr>
            </a:p>
          </p:txBody>
        </p:sp>
        <p:sp>
          <p:nvSpPr>
            <p:cNvPr id="67" name="楕円 66"/>
            <p:cNvSpPr/>
            <p:nvPr/>
          </p:nvSpPr>
          <p:spPr>
            <a:xfrm>
              <a:off x="6402505" y="896118"/>
              <a:ext cx="274560" cy="275455"/>
            </a:xfrm>
            <a:prstGeom prst="ellipse">
              <a:avLst/>
            </a:prstGeom>
            <a:solidFill>
              <a:schemeClr val="bg1"/>
            </a:solidFill>
            <a:ln w="25400">
              <a:solidFill>
                <a:srgbClr val="9C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rgbClr val="9C0202"/>
                  </a:solidFill>
                </a:rPr>
                <a:t>３</a:t>
              </a:r>
              <a:endParaRPr kumimoji="1" lang="ja-JP" altLang="en-US" sz="1600" b="1" dirty="0">
                <a:solidFill>
                  <a:srgbClr val="9C0202"/>
                </a:solidFill>
              </a:endParaRPr>
            </a:p>
          </p:txBody>
        </p:sp>
        <p:sp>
          <p:nvSpPr>
            <p:cNvPr id="68" name="楕円 67"/>
            <p:cNvSpPr/>
            <p:nvPr/>
          </p:nvSpPr>
          <p:spPr>
            <a:xfrm>
              <a:off x="7055894" y="887019"/>
              <a:ext cx="274560" cy="275455"/>
            </a:xfrm>
            <a:prstGeom prst="ellipse">
              <a:avLst/>
            </a:prstGeom>
            <a:solidFill>
              <a:schemeClr val="bg1"/>
            </a:solidFill>
            <a:ln w="25400">
              <a:solidFill>
                <a:srgbClr val="9C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rgbClr val="9C0202"/>
                  </a:solidFill>
                </a:rPr>
                <a:t>４</a:t>
              </a:r>
              <a:endParaRPr kumimoji="1" lang="ja-JP" altLang="en-US" sz="1600" b="1" dirty="0">
                <a:solidFill>
                  <a:srgbClr val="9C0202"/>
                </a:solidFill>
              </a:endParaRPr>
            </a:p>
          </p:txBody>
        </p:sp>
        <p:sp>
          <p:nvSpPr>
            <p:cNvPr id="69" name="楕円 68"/>
            <p:cNvSpPr/>
            <p:nvPr/>
          </p:nvSpPr>
          <p:spPr>
            <a:xfrm>
              <a:off x="7709283" y="896118"/>
              <a:ext cx="274560" cy="275455"/>
            </a:xfrm>
            <a:prstGeom prst="ellipse">
              <a:avLst/>
            </a:prstGeom>
            <a:solidFill>
              <a:schemeClr val="bg1"/>
            </a:solidFill>
            <a:ln w="25400">
              <a:solidFill>
                <a:srgbClr val="9C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rgbClr val="9C0202"/>
                  </a:solidFill>
                </a:rPr>
                <a:t>５</a:t>
              </a:r>
              <a:endParaRPr kumimoji="1" lang="ja-JP" altLang="en-US" sz="1600" b="1" dirty="0">
                <a:solidFill>
                  <a:srgbClr val="9C0202"/>
                </a:solidFill>
              </a:endParaRPr>
            </a:p>
          </p:txBody>
        </p:sp>
        <p:sp>
          <p:nvSpPr>
            <p:cNvPr id="85" name="楕円 84"/>
            <p:cNvSpPr/>
            <p:nvPr/>
          </p:nvSpPr>
          <p:spPr>
            <a:xfrm>
              <a:off x="5696982" y="788733"/>
              <a:ext cx="378829" cy="458752"/>
            </a:xfrm>
            <a:prstGeom prst="ellipse">
              <a:avLst/>
            </a:prstGeom>
            <a:solidFill>
              <a:srgbClr val="9C0202"/>
            </a:solidFill>
            <a:ln w="25400">
              <a:solidFill>
                <a:srgbClr val="9C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bg1"/>
                  </a:solidFill>
                  <a:latin typeface="メイリオ" panose="020B0604030504040204" pitchFamily="50" charset="-128"/>
                  <a:ea typeface="メイリオ" panose="020B0604030504040204" pitchFamily="50" charset="-128"/>
                </a:rPr>
                <a:t>２</a:t>
              </a:r>
              <a:endParaRPr kumimoji="1" lang="ja-JP" altLang="en-US" sz="1600" b="1" dirty="0">
                <a:solidFill>
                  <a:schemeClr val="bg1"/>
                </a:solidFill>
                <a:latin typeface="メイリオ" panose="020B0604030504040204" pitchFamily="50" charset="-128"/>
                <a:ea typeface="メイリオ" panose="020B0604030504040204" pitchFamily="50" charset="-128"/>
              </a:endParaRPr>
            </a:p>
          </p:txBody>
        </p:sp>
        <p:grpSp>
          <p:nvGrpSpPr>
            <p:cNvPr id="114" name="グループ化 113"/>
            <p:cNvGrpSpPr/>
            <p:nvPr/>
          </p:nvGrpSpPr>
          <p:grpSpPr>
            <a:xfrm>
              <a:off x="6065499" y="717865"/>
              <a:ext cx="189462" cy="218365"/>
              <a:chOff x="6384519" y="1988728"/>
              <a:chExt cx="155265" cy="148047"/>
            </a:xfrm>
          </p:grpSpPr>
          <p:cxnSp>
            <p:nvCxnSpPr>
              <p:cNvPr id="92" name="直線コネクタ 91"/>
              <p:cNvCxnSpPr/>
              <p:nvPr/>
            </p:nvCxnSpPr>
            <p:spPr>
              <a:xfrm flipH="1">
                <a:off x="6384519" y="1988728"/>
                <a:ext cx="44296" cy="76160"/>
              </a:xfrm>
              <a:prstGeom prst="line">
                <a:avLst/>
              </a:prstGeom>
              <a:ln w="28575">
                <a:solidFill>
                  <a:srgbClr val="9C0202"/>
                </a:solidFill>
              </a:ln>
            </p:spPr>
            <p:style>
              <a:lnRef idx="1">
                <a:schemeClr val="accent1"/>
              </a:lnRef>
              <a:fillRef idx="0">
                <a:schemeClr val="accent1"/>
              </a:fillRef>
              <a:effectRef idx="0">
                <a:schemeClr val="accent1"/>
              </a:effectRef>
              <a:fontRef idx="minor">
                <a:schemeClr val="tx1"/>
              </a:fontRef>
            </p:style>
          </p:cxnSp>
          <p:cxnSp>
            <p:nvCxnSpPr>
              <p:cNvPr id="111" name="直線コネクタ 110"/>
              <p:cNvCxnSpPr/>
              <p:nvPr/>
            </p:nvCxnSpPr>
            <p:spPr>
              <a:xfrm flipH="1">
                <a:off x="6428815" y="2022475"/>
                <a:ext cx="66674" cy="76200"/>
              </a:xfrm>
              <a:prstGeom prst="line">
                <a:avLst/>
              </a:prstGeom>
              <a:ln w="28575">
                <a:solidFill>
                  <a:srgbClr val="9C0202"/>
                </a:solidFill>
              </a:ln>
            </p:spPr>
            <p:style>
              <a:lnRef idx="1">
                <a:schemeClr val="accent1"/>
              </a:lnRef>
              <a:fillRef idx="0">
                <a:schemeClr val="accent1"/>
              </a:fillRef>
              <a:effectRef idx="0">
                <a:schemeClr val="accent1"/>
              </a:effectRef>
              <a:fontRef idx="minor">
                <a:schemeClr val="tx1"/>
              </a:fontRef>
            </p:style>
          </p:cxnSp>
          <p:cxnSp>
            <p:nvCxnSpPr>
              <p:cNvPr id="112" name="直線コネクタ 111"/>
              <p:cNvCxnSpPr/>
              <p:nvPr/>
            </p:nvCxnSpPr>
            <p:spPr>
              <a:xfrm flipH="1">
                <a:off x="6462152" y="2098675"/>
                <a:ext cx="77633" cy="38100"/>
              </a:xfrm>
              <a:prstGeom prst="line">
                <a:avLst/>
              </a:prstGeom>
              <a:ln w="28575">
                <a:solidFill>
                  <a:srgbClr val="9C0202"/>
                </a:solidFill>
              </a:ln>
            </p:spPr>
            <p:style>
              <a:lnRef idx="1">
                <a:schemeClr val="accent1"/>
              </a:lnRef>
              <a:fillRef idx="0">
                <a:schemeClr val="accent1"/>
              </a:fillRef>
              <a:effectRef idx="0">
                <a:schemeClr val="accent1"/>
              </a:effectRef>
              <a:fontRef idx="minor">
                <a:schemeClr val="tx1"/>
              </a:fontRef>
            </p:style>
          </p:cxnSp>
        </p:grpSp>
      </p:grpSp>
      <p:pic>
        <p:nvPicPr>
          <p:cNvPr id="33" name="図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8846" y="3724447"/>
            <a:ext cx="874300" cy="484539"/>
          </a:xfrm>
          <a:prstGeom prst="rect">
            <a:avLst/>
          </a:prstGeom>
          <a:solidFill>
            <a:srgbClr val="FFFFFF"/>
          </a:solidFill>
        </p:spPr>
      </p:pic>
      <p:grpSp>
        <p:nvGrpSpPr>
          <p:cNvPr id="35" name="グループ化 34"/>
          <p:cNvGrpSpPr/>
          <p:nvPr/>
        </p:nvGrpSpPr>
        <p:grpSpPr>
          <a:xfrm>
            <a:off x="442414" y="1912031"/>
            <a:ext cx="1033471" cy="537584"/>
            <a:chOff x="793294" y="1895745"/>
            <a:chExt cx="1033471" cy="537584"/>
          </a:xfrm>
        </p:grpSpPr>
        <p:sp>
          <p:nvSpPr>
            <p:cNvPr id="125" name="二等辺三角形 124"/>
            <p:cNvSpPr/>
            <p:nvPr/>
          </p:nvSpPr>
          <p:spPr>
            <a:xfrm rot="5400000">
              <a:off x="1066567" y="1673131"/>
              <a:ext cx="537584" cy="982812"/>
            </a:xfrm>
            <a:prstGeom prst="triangle">
              <a:avLst>
                <a:gd name="adj" fmla="val 55187"/>
              </a:avLst>
            </a:prstGeom>
            <a:solidFill>
              <a:srgbClr val="9C0202"/>
            </a:solidFill>
            <a:ln w="38100">
              <a:solidFill>
                <a:srgbClr val="9C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793294" y="2030668"/>
              <a:ext cx="768236" cy="338554"/>
            </a:xfrm>
            <a:prstGeom prst="rect">
              <a:avLst/>
            </a:prstGeom>
            <a:noFill/>
          </p:spPr>
          <p:txBody>
            <a:bodyPr wrap="square" rtlCol="0">
              <a:spAutoFit/>
            </a:bodyPr>
            <a:lstStyle/>
            <a:p>
              <a:pPr algn="ctr"/>
              <a:r>
                <a:rPr kumimoji="1" lang="ja-JP" altLang="en-US" sz="16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重 要</a:t>
              </a:r>
              <a:endParaRPr kumimoji="1" lang="ja-JP" altLang="en-US"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grpSp>
      <p:sp>
        <p:nvSpPr>
          <p:cNvPr id="5" name="テキスト ボックス 4"/>
          <p:cNvSpPr txBox="1"/>
          <p:nvPr/>
        </p:nvSpPr>
        <p:spPr>
          <a:xfrm>
            <a:off x="2587992" y="2524882"/>
            <a:ext cx="6169398" cy="307777"/>
          </a:xfrm>
          <a:prstGeom prst="rect">
            <a:avLst/>
          </a:prstGeom>
          <a:solidFill>
            <a:srgbClr val="9C0202"/>
          </a:solidFill>
          <a:ln>
            <a:solidFill>
              <a:srgbClr val="9C0202"/>
            </a:solidFill>
          </a:ln>
        </p:spPr>
        <p:txBody>
          <a:bodyPr wrap="square" rtlCol="0">
            <a:spAutoFit/>
          </a:bodyPr>
          <a:lstStyle/>
          <a:p>
            <a:pPr algn="ctr"/>
            <a:r>
              <a:rPr kumimoji="1" lang="ja-JP" altLang="en-US" sz="1400" b="1" dirty="0" smtClean="0">
                <a:solidFill>
                  <a:schemeClr val="bg1"/>
                </a:solidFill>
                <a:latin typeface="メイリオ" panose="020B0604030504040204" pitchFamily="50" charset="-128"/>
                <a:ea typeface="メイリオ" panose="020B0604030504040204" pitchFamily="50" charset="-128"/>
              </a:rPr>
              <a:t>お客様のスマートフォン</a:t>
            </a:r>
            <a:r>
              <a:rPr kumimoji="1" lang="ja-JP" altLang="en-US" sz="1400" b="1" dirty="0" smtClean="0">
                <a:solidFill>
                  <a:schemeClr val="bg1"/>
                </a:solidFill>
                <a:latin typeface="メイリオ" panose="020B0604030504040204" pitchFamily="50" charset="-128"/>
                <a:ea typeface="メイリオ" panose="020B0604030504040204" pitchFamily="50" charset="-128"/>
              </a:rPr>
              <a:t>に</a:t>
            </a:r>
            <a:r>
              <a:rPr kumimoji="1" lang="en-US" altLang="ja-JP" sz="1400" b="1" dirty="0" smtClean="0">
                <a:solidFill>
                  <a:schemeClr val="bg1"/>
                </a:solidFill>
                <a:latin typeface="メイリオ" panose="020B0604030504040204" pitchFamily="50" charset="-128"/>
                <a:ea typeface="メイリオ" panose="020B0604030504040204" pitchFamily="50" charset="-128"/>
              </a:rPr>
              <a:t>【</a:t>
            </a:r>
            <a:r>
              <a:rPr kumimoji="1" lang="ja-JP" altLang="en-US" sz="1400" b="1" dirty="0" smtClean="0">
                <a:solidFill>
                  <a:schemeClr val="bg1"/>
                </a:solidFill>
                <a:latin typeface="メイリオ" panose="020B0604030504040204" pitchFamily="50" charset="-128"/>
                <a:ea typeface="メイリオ" panose="020B0604030504040204" pitchFamily="50" charset="-128"/>
              </a:rPr>
              <a:t>新</a:t>
            </a:r>
            <a:r>
              <a:rPr kumimoji="1" lang="en-US" altLang="ja-JP" sz="1400" b="1" dirty="0" smtClean="0">
                <a:solidFill>
                  <a:schemeClr val="bg1"/>
                </a:solidFill>
                <a:latin typeface="メイリオ" panose="020B0604030504040204" pitchFamily="50" charset="-128"/>
                <a:ea typeface="メイリオ" panose="020B0604030504040204" pitchFamily="50" charset="-128"/>
              </a:rPr>
              <a:t>】</a:t>
            </a:r>
            <a:r>
              <a:rPr kumimoji="1" lang="ja-JP" altLang="en-US" sz="1400" b="1" dirty="0" smtClean="0">
                <a:solidFill>
                  <a:schemeClr val="bg1"/>
                </a:solidFill>
                <a:latin typeface="メイリオ" panose="020B0604030504040204" pitchFamily="50" charset="-128"/>
                <a:ea typeface="メイリオ" panose="020B0604030504040204" pitchFamily="50" charset="-128"/>
              </a:rPr>
              <a:t>対馬藩札の</a:t>
            </a:r>
            <a:r>
              <a:rPr kumimoji="1" lang="ja-JP" altLang="en-US" sz="1400" b="1" dirty="0" smtClean="0">
                <a:solidFill>
                  <a:schemeClr val="bg1"/>
                </a:solidFill>
                <a:latin typeface="メイリオ" panose="020B0604030504040204" pitchFamily="50" charset="-128"/>
                <a:ea typeface="メイリオ" panose="020B0604030504040204" pitchFamily="50" charset="-128"/>
              </a:rPr>
              <a:t>ウォレットを追加します。</a:t>
            </a:r>
            <a:endParaRPr kumimoji="1" lang="en-US" altLang="ja-JP" sz="1400" b="1" dirty="0" smtClean="0">
              <a:solidFill>
                <a:schemeClr val="bg1"/>
              </a:solidFill>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599829" y="2520599"/>
            <a:ext cx="1289647" cy="723275"/>
          </a:xfrm>
          <a:prstGeom prst="rect">
            <a:avLst/>
          </a:prstGeom>
          <a:noFill/>
        </p:spPr>
        <p:txBody>
          <a:bodyPr wrap="square" rtlCol="0">
            <a:spAutoFit/>
          </a:bodyPr>
          <a:lstStyle/>
          <a:p>
            <a:endParaRPr kumimoji="1" lang="en-US" altLang="ja-JP" sz="400" b="1" dirty="0" smtClean="0">
              <a:solidFill>
                <a:srgbClr val="FF0000"/>
              </a:solidFill>
              <a:latin typeface="メイリオ" panose="020B0604030504040204" pitchFamily="50" charset="-128"/>
              <a:ea typeface="メイリオ" panose="020B0604030504040204" pitchFamily="50" charset="-128"/>
            </a:endParaRPr>
          </a:p>
          <a:p>
            <a:r>
              <a:rPr kumimoji="1" lang="ja-JP" altLang="en-US" sz="1200" b="1" dirty="0" smtClean="0">
                <a:solidFill>
                  <a:srgbClr val="FF0000"/>
                </a:solidFill>
                <a:latin typeface="メイリオ" panose="020B0604030504040204" pitchFamily="50" charset="-128"/>
                <a:ea typeface="メイリオ" panose="020B0604030504040204" pitchFamily="50" charset="-128"/>
              </a:rPr>
              <a:t>ウォレットの追加を必ず実行してください。</a:t>
            </a:r>
            <a:endParaRPr kumimoji="1" lang="ja-JP" altLang="en-US" sz="1200" b="1" dirty="0">
              <a:solidFill>
                <a:srgbClr val="FF0000"/>
              </a:solidFill>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617159" y="3200152"/>
            <a:ext cx="1254985" cy="1546577"/>
          </a:xfrm>
          <a:prstGeom prst="rect">
            <a:avLst/>
          </a:prstGeom>
          <a:noFill/>
        </p:spPr>
        <p:txBody>
          <a:bodyPr wrap="square" rtlCol="0">
            <a:spAutoFit/>
          </a:bodyPr>
          <a:lstStyle/>
          <a:p>
            <a:r>
              <a:rPr kumimoji="1" lang="en-US" altLang="ja-JP" sz="1050" dirty="0" smtClean="0">
                <a:latin typeface="メイリオ" panose="020B0604030504040204" pitchFamily="50" charset="-128"/>
                <a:ea typeface="メイリオ" panose="020B0604030504040204" pitchFamily="50" charset="-128"/>
              </a:rPr>
              <a:t>【</a:t>
            </a:r>
            <a:r>
              <a:rPr kumimoji="1" lang="ja-JP" altLang="en-US" sz="1050" dirty="0" smtClean="0">
                <a:latin typeface="メイリオ" panose="020B0604030504040204" pitchFamily="50" charset="-128"/>
                <a:ea typeface="メイリオ" panose="020B0604030504040204" pitchFamily="50" charset="-128"/>
              </a:rPr>
              <a:t>新</a:t>
            </a:r>
            <a:r>
              <a:rPr kumimoji="1" lang="en-US" altLang="ja-JP" sz="1050" dirty="0" smtClean="0">
                <a:latin typeface="メイリオ" panose="020B0604030504040204" pitchFamily="50" charset="-128"/>
                <a:ea typeface="メイリオ" panose="020B0604030504040204" pitchFamily="50" charset="-128"/>
              </a:rPr>
              <a:t>】</a:t>
            </a:r>
            <a:r>
              <a:rPr kumimoji="1" lang="ja-JP" altLang="en-US" sz="1050" dirty="0" smtClean="0">
                <a:latin typeface="メイリオ" panose="020B0604030504040204" pitchFamily="50" charset="-128"/>
                <a:ea typeface="メイリオ" panose="020B0604030504040204" pitchFamily="50" charset="-128"/>
              </a:rPr>
              <a:t>対馬藩札の</a:t>
            </a:r>
            <a:r>
              <a:rPr kumimoji="1" lang="ja-JP" altLang="en-US" sz="1050" dirty="0" smtClean="0">
                <a:latin typeface="メイリオ" panose="020B0604030504040204" pitchFamily="50" charset="-128"/>
                <a:ea typeface="メイリオ" panose="020B0604030504040204" pitchFamily="50" charset="-128"/>
              </a:rPr>
              <a:t>取扱開始に伴い、ポケペイアプリのウォレットも新しくなります。追加をしないとご利用出来ませんので、必ず実行してください。</a:t>
            </a:r>
            <a:endParaRPr kumimoji="1" lang="ja-JP" altLang="en-US" sz="1050" dirty="0">
              <a:latin typeface="メイリオ" panose="020B0604030504040204" pitchFamily="50" charset="-128"/>
              <a:ea typeface="メイリオ" panose="020B0604030504040204" pitchFamily="50" charset="-128"/>
            </a:endParaRPr>
          </a:p>
        </p:txBody>
      </p:sp>
      <p:cxnSp>
        <p:nvCxnSpPr>
          <p:cNvPr id="18" name="直線コネクタ 17"/>
          <p:cNvCxnSpPr/>
          <p:nvPr/>
        </p:nvCxnSpPr>
        <p:spPr>
          <a:xfrm flipH="1">
            <a:off x="1909207" y="2588451"/>
            <a:ext cx="9525" cy="20812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a:stCxn id="125" idx="0"/>
          </p:cNvCxnSpPr>
          <p:nvPr/>
        </p:nvCxnSpPr>
        <p:spPr>
          <a:xfrm flipV="1">
            <a:off x="1475885" y="2193564"/>
            <a:ext cx="7987700" cy="15143"/>
          </a:xfrm>
          <a:prstGeom prst="line">
            <a:avLst/>
          </a:prstGeom>
          <a:ln>
            <a:solidFill>
              <a:srgbClr val="9C0202"/>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9463585" y="2216231"/>
            <a:ext cx="0" cy="2530498"/>
          </a:xfrm>
          <a:prstGeom prst="line">
            <a:avLst/>
          </a:prstGeom>
          <a:ln>
            <a:solidFill>
              <a:srgbClr val="9C0202"/>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flipH="1">
            <a:off x="483300" y="4746729"/>
            <a:ext cx="8980286" cy="0"/>
          </a:xfrm>
          <a:prstGeom prst="line">
            <a:avLst/>
          </a:prstGeom>
          <a:ln>
            <a:solidFill>
              <a:srgbClr val="9C0202"/>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flipV="1">
            <a:off x="474023" y="2462315"/>
            <a:ext cx="0" cy="2297114"/>
          </a:xfrm>
          <a:prstGeom prst="line">
            <a:avLst/>
          </a:prstGeom>
          <a:ln>
            <a:solidFill>
              <a:srgbClr val="9C0202"/>
            </a:solidFill>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2137579" y="2872741"/>
            <a:ext cx="958850" cy="415498"/>
          </a:xfrm>
          <a:prstGeom prst="rect">
            <a:avLst/>
          </a:prstGeom>
          <a:noFill/>
        </p:spPr>
        <p:txBody>
          <a:bodyPr wrap="square" rtlCol="0">
            <a:spAutoFit/>
          </a:bodyPr>
          <a:lstStyle/>
          <a:p>
            <a:pPr algn="ctr"/>
            <a:r>
              <a:rPr kumimoji="1" lang="ja-JP" altLang="en-US" sz="700" dirty="0" smtClean="0">
                <a:latin typeface="メイリオ" panose="020B0604030504040204" pitchFamily="50" charset="-128"/>
                <a:ea typeface="メイリオ" panose="020B0604030504040204" pitchFamily="50" charset="-128"/>
              </a:rPr>
              <a:t>お使いのスマホで</a:t>
            </a:r>
            <a:endParaRPr kumimoji="1" lang="en-US" altLang="ja-JP" sz="700" dirty="0" smtClean="0">
              <a:latin typeface="メイリオ" panose="020B0604030504040204" pitchFamily="50" charset="-128"/>
              <a:ea typeface="メイリオ" panose="020B0604030504040204" pitchFamily="50" charset="-128"/>
            </a:endParaRPr>
          </a:p>
          <a:p>
            <a:pPr algn="ctr"/>
            <a:r>
              <a:rPr kumimoji="1" lang="ja-JP" altLang="en-US" sz="700" dirty="0" smtClean="0">
                <a:latin typeface="メイリオ" panose="020B0604030504040204" pitchFamily="50" charset="-128"/>
                <a:ea typeface="メイリオ" panose="020B0604030504040204" pitchFamily="50" charset="-128"/>
              </a:rPr>
              <a:t>ポケペイアプリを</a:t>
            </a:r>
            <a:endParaRPr kumimoji="1" lang="en-US" altLang="ja-JP" sz="700" dirty="0" smtClean="0">
              <a:latin typeface="メイリオ" panose="020B0604030504040204" pitchFamily="50" charset="-128"/>
              <a:ea typeface="メイリオ" panose="020B0604030504040204" pitchFamily="50" charset="-128"/>
            </a:endParaRPr>
          </a:p>
          <a:p>
            <a:pPr algn="ctr"/>
            <a:r>
              <a:rPr kumimoji="1" lang="ja-JP" altLang="en-US" sz="700" dirty="0" smtClean="0">
                <a:latin typeface="メイリオ" panose="020B0604030504040204" pitchFamily="50" charset="-128"/>
                <a:ea typeface="メイリオ" panose="020B0604030504040204" pitchFamily="50" charset="-128"/>
              </a:rPr>
              <a:t>立ち上げます。</a:t>
            </a:r>
            <a:endParaRPr kumimoji="1" lang="ja-JP" altLang="en-US" sz="700" dirty="0">
              <a:latin typeface="メイリオ" panose="020B0604030504040204" pitchFamily="50" charset="-128"/>
              <a:ea typeface="メイリオ" panose="020B0604030504040204" pitchFamily="50" charset="-128"/>
            </a:endParaRPr>
          </a:p>
        </p:txBody>
      </p:sp>
      <p:sp>
        <p:nvSpPr>
          <p:cNvPr id="43" name="テキスト ボックス 42"/>
          <p:cNvSpPr txBox="1"/>
          <p:nvPr/>
        </p:nvSpPr>
        <p:spPr>
          <a:xfrm>
            <a:off x="2336918" y="4185183"/>
            <a:ext cx="498156" cy="184666"/>
          </a:xfrm>
          <a:prstGeom prst="rect">
            <a:avLst/>
          </a:prstGeom>
          <a:noFill/>
        </p:spPr>
        <p:txBody>
          <a:bodyPr wrap="square" rtlCol="0">
            <a:spAutoFit/>
          </a:bodyPr>
          <a:lstStyle/>
          <a:p>
            <a:r>
              <a:rPr kumimoji="1" lang="en-US" altLang="ja-JP" sz="600" dirty="0" err="1" smtClean="0">
                <a:latin typeface="メイリオ" panose="020B0604030504040204" pitchFamily="50" charset="-128"/>
                <a:ea typeface="メイリオ" panose="020B0604030504040204" pitchFamily="50" charset="-128"/>
              </a:rPr>
              <a:t>pokepay</a:t>
            </a:r>
            <a:endParaRPr kumimoji="1" lang="ja-JP" altLang="en-US" sz="500" dirty="0">
              <a:latin typeface="メイリオ" panose="020B0604030504040204" pitchFamily="50" charset="-128"/>
              <a:ea typeface="メイリオ" panose="020B0604030504040204" pitchFamily="50" charset="-128"/>
            </a:endParaRPr>
          </a:p>
        </p:txBody>
      </p:sp>
      <p:sp>
        <p:nvSpPr>
          <p:cNvPr id="72" name="テキスト ボックス 71"/>
          <p:cNvSpPr txBox="1"/>
          <p:nvPr/>
        </p:nvSpPr>
        <p:spPr>
          <a:xfrm>
            <a:off x="3340328" y="2874781"/>
            <a:ext cx="958850" cy="307777"/>
          </a:xfrm>
          <a:prstGeom prst="rect">
            <a:avLst/>
          </a:prstGeom>
          <a:noFill/>
        </p:spPr>
        <p:txBody>
          <a:bodyPr wrap="square" rtlCol="0">
            <a:spAutoFit/>
          </a:bodyPr>
          <a:lstStyle/>
          <a:p>
            <a:pPr algn="ctr"/>
            <a:r>
              <a:rPr kumimoji="1" lang="ja-JP" altLang="en-US" sz="700" dirty="0" smtClean="0">
                <a:latin typeface="メイリオ" panose="020B0604030504040204" pitchFamily="50" charset="-128"/>
                <a:ea typeface="メイリオ" panose="020B0604030504040204" pitchFamily="50" charset="-128"/>
              </a:rPr>
              <a:t>ホーム画面右上の　</a:t>
            </a:r>
            <a:endParaRPr kumimoji="1" lang="en-US" altLang="ja-JP" sz="700" dirty="0" smtClean="0">
              <a:latin typeface="メイリオ" panose="020B0604030504040204" pitchFamily="50" charset="-128"/>
              <a:ea typeface="メイリオ" panose="020B0604030504040204" pitchFamily="50" charset="-128"/>
            </a:endParaRPr>
          </a:p>
          <a:p>
            <a:pPr algn="ctr"/>
            <a:r>
              <a:rPr kumimoji="1" lang="ja-JP" altLang="en-US" sz="700" dirty="0" smtClean="0">
                <a:latin typeface="メイリオ" panose="020B0604030504040204" pitchFamily="50" charset="-128"/>
                <a:ea typeface="メイリオ" panose="020B0604030504040204" pitchFamily="50" charset="-128"/>
              </a:rPr>
              <a:t>＋をタップします。</a:t>
            </a:r>
            <a:endParaRPr kumimoji="1" lang="en-US" altLang="ja-JP" sz="700" dirty="0" smtClean="0">
              <a:latin typeface="メイリオ" panose="020B0604030504040204" pitchFamily="50" charset="-128"/>
              <a:ea typeface="メイリオ" panose="020B0604030504040204" pitchFamily="50" charset="-128"/>
            </a:endParaRPr>
          </a:p>
        </p:txBody>
      </p:sp>
      <p:sp>
        <p:nvSpPr>
          <p:cNvPr id="75" name="テキスト ボックス 74"/>
          <p:cNvSpPr txBox="1"/>
          <p:nvPr/>
        </p:nvSpPr>
        <p:spPr>
          <a:xfrm>
            <a:off x="5493757" y="2847126"/>
            <a:ext cx="1012665" cy="630942"/>
          </a:xfrm>
          <a:prstGeom prst="rect">
            <a:avLst/>
          </a:prstGeom>
          <a:solidFill>
            <a:srgbClr val="FFFFFF"/>
          </a:solidFill>
        </p:spPr>
        <p:txBody>
          <a:bodyPr wrap="square" rtlCol="0">
            <a:spAutoFit/>
          </a:bodyPr>
          <a:lstStyle/>
          <a:p>
            <a:r>
              <a:rPr kumimoji="1" lang="ja-JP" altLang="en-US" sz="700" dirty="0" smtClean="0">
                <a:latin typeface="メイリオ" panose="020B0604030504040204" pitchFamily="50" charset="-128"/>
                <a:ea typeface="メイリオ" panose="020B0604030504040204" pitchFamily="50" charset="-128"/>
              </a:rPr>
              <a:t>ウォレット一覧</a:t>
            </a:r>
            <a:r>
              <a:rPr kumimoji="1" lang="ja-JP" altLang="en-US" sz="700" dirty="0" smtClean="0">
                <a:latin typeface="メイリオ" panose="020B0604030504040204" pitchFamily="50" charset="-128"/>
                <a:ea typeface="メイリオ" panose="020B0604030504040204" pitchFamily="50" charset="-128"/>
              </a:rPr>
              <a:t>から</a:t>
            </a:r>
            <a:r>
              <a:rPr kumimoji="1" lang="en-US" altLang="ja-JP" sz="700" dirty="0" smtClean="0">
                <a:latin typeface="メイリオ" panose="020B0604030504040204" pitchFamily="50" charset="-128"/>
                <a:ea typeface="メイリオ" panose="020B0604030504040204" pitchFamily="50" charset="-128"/>
              </a:rPr>
              <a:t>【</a:t>
            </a:r>
            <a:r>
              <a:rPr kumimoji="1" lang="ja-JP" altLang="en-US" sz="700" dirty="0" smtClean="0">
                <a:latin typeface="メイリオ" panose="020B0604030504040204" pitchFamily="50" charset="-128"/>
                <a:ea typeface="メイリオ" panose="020B0604030504040204" pitchFamily="50" charset="-128"/>
              </a:rPr>
              <a:t>新</a:t>
            </a:r>
            <a:r>
              <a:rPr kumimoji="1" lang="en-US" altLang="ja-JP" sz="700" dirty="0" smtClean="0">
                <a:latin typeface="メイリオ" panose="020B0604030504040204" pitchFamily="50" charset="-128"/>
                <a:ea typeface="メイリオ" panose="020B0604030504040204" pitchFamily="50" charset="-128"/>
              </a:rPr>
              <a:t>】</a:t>
            </a:r>
            <a:r>
              <a:rPr kumimoji="1" lang="ja-JP" altLang="en-US" sz="700" dirty="0" smtClean="0">
                <a:latin typeface="メイリオ" panose="020B0604030504040204" pitchFamily="50" charset="-128"/>
                <a:ea typeface="メイリオ" panose="020B0604030504040204" pitchFamily="50" charset="-128"/>
              </a:rPr>
              <a:t>対馬藩札を</a:t>
            </a:r>
            <a:r>
              <a:rPr kumimoji="1" lang="ja-JP" altLang="en-US" sz="700" dirty="0" smtClean="0">
                <a:latin typeface="メイリオ" panose="020B0604030504040204" pitchFamily="50" charset="-128"/>
                <a:ea typeface="メイリオ" panose="020B0604030504040204" pitchFamily="50" charset="-128"/>
              </a:rPr>
              <a:t>選択。</a:t>
            </a:r>
            <a:endParaRPr kumimoji="1" lang="en-US" altLang="ja-JP" sz="700" dirty="0" smtClean="0">
              <a:latin typeface="メイリオ" panose="020B0604030504040204" pitchFamily="50" charset="-128"/>
              <a:ea typeface="メイリオ" panose="020B0604030504040204" pitchFamily="50" charset="-128"/>
            </a:endParaRPr>
          </a:p>
          <a:p>
            <a:r>
              <a:rPr kumimoji="1" lang="ja-JP" altLang="en-US" sz="700" dirty="0" smtClean="0">
                <a:latin typeface="メイリオ" panose="020B0604030504040204" pitchFamily="50" charset="-128"/>
                <a:ea typeface="メイリオ" panose="020B0604030504040204" pitchFamily="50" charset="-128"/>
              </a:rPr>
              <a:t>下段の</a:t>
            </a:r>
            <a:r>
              <a:rPr kumimoji="1" lang="ja-JP" altLang="en-US" sz="700" b="1" dirty="0" smtClean="0">
                <a:solidFill>
                  <a:srgbClr val="FF0000"/>
                </a:solidFill>
                <a:latin typeface="メイリオ" panose="020B0604030504040204" pitchFamily="50" charset="-128"/>
                <a:ea typeface="メイリオ" panose="020B0604030504040204" pitchFamily="50" charset="-128"/>
              </a:rPr>
              <a:t>（同意して利用開始）</a:t>
            </a:r>
            <a:r>
              <a:rPr kumimoji="1" lang="ja-JP" altLang="en-US" sz="700" dirty="0" smtClean="0">
                <a:latin typeface="メイリオ" panose="020B0604030504040204" pitchFamily="50" charset="-128"/>
                <a:ea typeface="メイリオ" panose="020B0604030504040204" pitchFamily="50" charset="-128"/>
              </a:rPr>
              <a:t>をタップ</a:t>
            </a:r>
            <a:endParaRPr kumimoji="1" lang="en-US" altLang="ja-JP" sz="700" dirty="0" smtClean="0">
              <a:latin typeface="メイリオ" panose="020B0604030504040204" pitchFamily="50" charset="-128"/>
              <a:ea typeface="メイリオ" panose="020B0604030504040204" pitchFamily="50" charset="-128"/>
            </a:endParaRPr>
          </a:p>
        </p:txBody>
      </p:sp>
      <p:grpSp>
        <p:nvGrpSpPr>
          <p:cNvPr id="105" name="グループ化 104"/>
          <p:cNvGrpSpPr/>
          <p:nvPr/>
        </p:nvGrpSpPr>
        <p:grpSpPr>
          <a:xfrm>
            <a:off x="3605863" y="3569942"/>
            <a:ext cx="696061" cy="1083080"/>
            <a:chOff x="3093244" y="3639719"/>
            <a:chExt cx="696061" cy="1083080"/>
          </a:xfrm>
        </p:grpSpPr>
        <p:pic>
          <p:nvPicPr>
            <p:cNvPr id="41" name="図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5799" y="3647567"/>
              <a:ext cx="683506" cy="1075232"/>
            </a:xfrm>
            <a:prstGeom prst="rect">
              <a:avLst/>
            </a:prstGeom>
          </p:spPr>
        </p:pic>
        <p:grpSp>
          <p:nvGrpSpPr>
            <p:cNvPr id="101" name="グループ化 100"/>
            <p:cNvGrpSpPr/>
            <p:nvPr/>
          </p:nvGrpSpPr>
          <p:grpSpPr>
            <a:xfrm>
              <a:off x="3093244" y="3639719"/>
              <a:ext cx="689841" cy="1075232"/>
              <a:chOff x="3093244" y="3647567"/>
              <a:chExt cx="689841" cy="1075232"/>
            </a:xfrm>
          </p:grpSpPr>
          <p:sp>
            <p:nvSpPr>
              <p:cNvPr id="44" name="楕円 43"/>
              <p:cNvSpPr/>
              <p:nvPr/>
            </p:nvSpPr>
            <p:spPr>
              <a:xfrm>
                <a:off x="3654498" y="3665430"/>
                <a:ext cx="128587" cy="101077"/>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4" name="直線コネクタ 53"/>
              <p:cNvCxnSpPr/>
              <p:nvPr/>
            </p:nvCxnSpPr>
            <p:spPr>
              <a:xfrm flipH="1">
                <a:off x="3093244" y="3647567"/>
                <a:ext cx="4762" cy="10752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3099579" y="4722799"/>
                <a:ext cx="6835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3093244" y="3647567"/>
                <a:ext cx="6898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3783085" y="3647567"/>
                <a:ext cx="0" cy="10752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04" name="グループ化 103"/>
          <p:cNvGrpSpPr/>
          <p:nvPr/>
        </p:nvGrpSpPr>
        <p:grpSpPr>
          <a:xfrm>
            <a:off x="4355528" y="3569499"/>
            <a:ext cx="697397" cy="1091814"/>
            <a:chOff x="4030239" y="3630231"/>
            <a:chExt cx="697397" cy="1091814"/>
          </a:xfrm>
        </p:grpSpPr>
        <p:pic>
          <p:nvPicPr>
            <p:cNvPr id="47" name="図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4884" y="3638171"/>
              <a:ext cx="692752" cy="1075232"/>
            </a:xfrm>
            <a:prstGeom prst="rect">
              <a:avLst/>
            </a:prstGeom>
          </p:spPr>
        </p:pic>
        <p:grpSp>
          <p:nvGrpSpPr>
            <p:cNvPr id="103" name="グループ化 102"/>
            <p:cNvGrpSpPr/>
            <p:nvPr/>
          </p:nvGrpSpPr>
          <p:grpSpPr>
            <a:xfrm>
              <a:off x="4030239" y="3630231"/>
              <a:ext cx="692752" cy="1091814"/>
              <a:chOff x="4798660" y="3624122"/>
              <a:chExt cx="692752" cy="1091814"/>
            </a:xfrm>
          </p:grpSpPr>
          <p:cxnSp>
            <p:nvCxnSpPr>
              <p:cNvPr id="66" name="直線コネクタ 65"/>
              <p:cNvCxnSpPr/>
              <p:nvPr/>
            </p:nvCxnSpPr>
            <p:spPr>
              <a:xfrm flipV="1">
                <a:off x="5491412" y="3640703"/>
                <a:ext cx="0" cy="10752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2" name="グループ化 101"/>
              <p:cNvGrpSpPr/>
              <p:nvPr/>
            </p:nvGrpSpPr>
            <p:grpSpPr>
              <a:xfrm>
                <a:off x="4798660" y="3624122"/>
                <a:ext cx="692752" cy="1075232"/>
                <a:chOff x="3812725" y="3647567"/>
                <a:chExt cx="692752" cy="1075232"/>
              </a:xfrm>
            </p:grpSpPr>
            <p:cxnSp>
              <p:nvCxnSpPr>
                <p:cNvPr id="62" name="直線コネクタ 61"/>
                <p:cNvCxnSpPr/>
                <p:nvPr/>
              </p:nvCxnSpPr>
              <p:spPr>
                <a:xfrm>
                  <a:off x="3812725" y="3647567"/>
                  <a:ext cx="0" cy="10752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3812725" y="4722799"/>
                  <a:ext cx="6927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flipH="1">
                  <a:off x="3812725" y="3647567"/>
                  <a:ext cx="6927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00" name="グループ化 99"/>
          <p:cNvGrpSpPr/>
          <p:nvPr/>
        </p:nvGrpSpPr>
        <p:grpSpPr>
          <a:xfrm>
            <a:off x="5644566" y="3568476"/>
            <a:ext cx="687345" cy="1076255"/>
            <a:chOff x="4855829" y="3647567"/>
            <a:chExt cx="687345" cy="1076255"/>
          </a:xfrm>
        </p:grpSpPr>
        <p:pic>
          <p:nvPicPr>
            <p:cNvPr id="78" name="図 7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5830" y="3647676"/>
              <a:ext cx="687344" cy="1076146"/>
            </a:xfrm>
            <a:prstGeom prst="rect">
              <a:avLst/>
            </a:prstGeom>
          </p:spPr>
        </p:pic>
        <p:cxnSp>
          <p:nvCxnSpPr>
            <p:cNvPr id="81" name="直線コネクタ 80"/>
            <p:cNvCxnSpPr/>
            <p:nvPr/>
          </p:nvCxnSpPr>
          <p:spPr>
            <a:xfrm>
              <a:off x="4855830" y="3647567"/>
              <a:ext cx="0" cy="10752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4855830" y="3647567"/>
              <a:ext cx="6873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a:off x="5543174" y="3647567"/>
              <a:ext cx="0" cy="10752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flipH="1">
              <a:off x="4855830" y="4722799"/>
              <a:ext cx="6873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5" name="図 1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55829" y="3797332"/>
              <a:ext cx="685080" cy="387851"/>
            </a:xfrm>
            <a:prstGeom prst="rect">
              <a:avLst/>
            </a:prstGeom>
          </p:spPr>
        </p:pic>
        <p:sp>
          <p:nvSpPr>
            <p:cNvPr id="98" name="テキスト ボックス 97"/>
            <p:cNvSpPr txBox="1"/>
            <p:nvPr/>
          </p:nvSpPr>
          <p:spPr>
            <a:xfrm>
              <a:off x="5076901" y="3701475"/>
              <a:ext cx="189151" cy="123111"/>
            </a:xfrm>
            <a:prstGeom prst="rect">
              <a:avLst/>
            </a:prstGeom>
            <a:solidFill>
              <a:schemeClr val="bg1"/>
            </a:solidFill>
          </p:spPr>
          <p:txBody>
            <a:bodyPr wrap="square" rtlCol="0">
              <a:spAutoFit/>
            </a:bodyPr>
            <a:lstStyle/>
            <a:p>
              <a:endParaRPr kumimoji="1" lang="ja-JP" altLang="en-US" sz="200" dirty="0"/>
            </a:p>
          </p:txBody>
        </p:sp>
        <p:sp>
          <p:nvSpPr>
            <p:cNvPr id="97" name="テキスト ボックス 96"/>
            <p:cNvSpPr txBox="1"/>
            <p:nvPr/>
          </p:nvSpPr>
          <p:spPr>
            <a:xfrm>
              <a:off x="4962414" y="3651102"/>
              <a:ext cx="461502" cy="153888"/>
            </a:xfrm>
            <a:prstGeom prst="rect">
              <a:avLst/>
            </a:prstGeom>
            <a:noFill/>
          </p:spPr>
          <p:txBody>
            <a:bodyPr wrap="square" rtlCol="0">
              <a:spAutoFit/>
            </a:bodyPr>
            <a:lstStyle/>
            <a:p>
              <a:r>
                <a:rPr kumimoji="1" lang="ja-JP" altLang="en-US" sz="400" dirty="0" smtClean="0">
                  <a:latin typeface="HG創英角ｺﾞｼｯｸUB" panose="020B0909000000000000" pitchFamily="49" charset="-128"/>
                  <a:ea typeface="HG創英角ｺﾞｼｯｸUB" panose="020B0909000000000000" pitchFamily="49" charset="-128"/>
                </a:rPr>
                <a:t>新対馬藩札</a:t>
              </a:r>
              <a:endParaRPr kumimoji="1" lang="ja-JP" altLang="en-US" sz="400" dirty="0">
                <a:latin typeface="HG創英角ｺﾞｼｯｸUB" panose="020B0909000000000000" pitchFamily="49" charset="-128"/>
                <a:ea typeface="HG創英角ｺﾞｼｯｸUB" panose="020B0909000000000000" pitchFamily="49" charset="-128"/>
              </a:endParaRPr>
            </a:p>
          </p:txBody>
        </p:sp>
        <p:sp>
          <p:nvSpPr>
            <p:cNvPr id="99" name="テキスト ボックス 98"/>
            <p:cNvSpPr txBox="1"/>
            <p:nvPr/>
          </p:nvSpPr>
          <p:spPr>
            <a:xfrm>
              <a:off x="4869656" y="4169794"/>
              <a:ext cx="635614" cy="107722"/>
            </a:xfrm>
            <a:prstGeom prst="rect">
              <a:avLst/>
            </a:prstGeom>
            <a:solidFill>
              <a:schemeClr val="bg1"/>
            </a:solidFill>
          </p:spPr>
          <p:txBody>
            <a:bodyPr wrap="square" rtlCol="0">
              <a:spAutoFit/>
            </a:bodyPr>
            <a:lstStyle/>
            <a:p>
              <a:endParaRPr kumimoji="1" lang="ja-JP" altLang="en-US" sz="100" dirty="0"/>
            </a:p>
          </p:txBody>
        </p:sp>
      </p:grpSp>
      <p:sp>
        <p:nvSpPr>
          <p:cNvPr id="106" name="二等辺三角形 105"/>
          <p:cNvSpPr/>
          <p:nvPr/>
        </p:nvSpPr>
        <p:spPr>
          <a:xfrm rot="5400000">
            <a:off x="3198661" y="3888468"/>
            <a:ext cx="196068" cy="15211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二等辺三角形 132"/>
          <p:cNvSpPr/>
          <p:nvPr/>
        </p:nvSpPr>
        <p:spPr>
          <a:xfrm rot="5400000">
            <a:off x="5231578" y="3897383"/>
            <a:ext cx="196068" cy="15211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二等辺三角形 144"/>
          <p:cNvSpPr/>
          <p:nvPr/>
        </p:nvSpPr>
        <p:spPr>
          <a:xfrm rot="5400000">
            <a:off x="6577006" y="3910651"/>
            <a:ext cx="196068" cy="15211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楕円 106"/>
          <p:cNvSpPr/>
          <p:nvPr/>
        </p:nvSpPr>
        <p:spPr>
          <a:xfrm>
            <a:off x="5644567" y="4252321"/>
            <a:ext cx="699084" cy="138703"/>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9" name="直線矢印コネクタ 108"/>
          <p:cNvCxnSpPr/>
          <p:nvPr/>
        </p:nvCxnSpPr>
        <p:spPr>
          <a:xfrm flipH="1" flipV="1">
            <a:off x="6382639" y="4373112"/>
            <a:ext cx="123784" cy="13161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6" name="テキスト ボックス 145"/>
          <p:cNvSpPr txBox="1"/>
          <p:nvPr/>
        </p:nvSpPr>
        <p:spPr>
          <a:xfrm>
            <a:off x="4282103" y="2870906"/>
            <a:ext cx="958850" cy="307777"/>
          </a:xfrm>
          <a:prstGeom prst="rect">
            <a:avLst/>
          </a:prstGeom>
          <a:noFill/>
        </p:spPr>
        <p:txBody>
          <a:bodyPr wrap="square" rtlCol="0">
            <a:spAutoFit/>
          </a:bodyPr>
          <a:lstStyle/>
          <a:p>
            <a:pPr algn="ctr"/>
            <a:r>
              <a:rPr kumimoji="1" lang="ja-JP" altLang="en-US" sz="700" dirty="0" smtClean="0">
                <a:latin typeface="メイリオ" panose="020B0604030504040204" pitchFamily="50" charset="-128"/>
                <a:ea typeface="メイリオ" panose="020B0604030504040204" pitchFamily="50" charset="-128"/>
              </a:rPr>
              <a:t>ウォレット一覧が表示されます。</a:t>
            </a:r>
            <a:endParaRPr kumimoji="1" lang="en-US" altLang="ja-JP" sz="700" dirty="0" smtClean="0">
              <a:latin typeface="メイリオ" panose="020B0604030504040204" pitchFamily="50" charset="-128"/>
              <a:ea typeface="メイリオ" panose="020B0604030504040204" pitchFamily="50" charset="-128"/>
            </a:endParaRPr>
          </a:p>
        </p:txBody>
      </p:sp>
      <p:cxnSp>
        <p:nvCxnSpPr>
          <p:cNvPr id="117" name="直線矢印コネクタ 116"/>
          <p:cNvCxnSpPr>
            <a:stCxn id="72" idx="2"/>
          </p:cNvCxnSpPr>
          <p:nvPr/>
        </p:nvCxnSpPr>
        <p:spPr>
          <a:xfrm>
            <a:off x="3819753" y="3182558"/>
            <a:ext cx="347364" cy="34301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直線矢印コネクタ 146"/>
          <p:cNvCxnSpPr>
            <a:stCxn id="146" idx="2"/>
          </p:cNvCxnSpPr>
          <p:nvPr/>
        </p:nvCxnSpPr>
        <p:spPr>
          <a:xfrm>
            <a:off x="4761528" y="3178683"/>
            <a:ext cx="0" cy="35029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48" name="図 14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75776" y="3582042"/>
            <a:ext cx="686107" cy="1070741"/>
          </a:xfrm>
          <a:prstGeom prst="rect">
            <a:avLst/>
          </a:prstGeom>
        </p:spPr>
      </p:pic>
      <p:pic>
        <p:nvPicPr>
          <p:cNvPr id="91" name="図 90"/>
          <p:cNvPicPr>
            <a:picLocks noChangeAspect="1"/>
          </p:cNvPicPr>
          <p:nvPr/>
        </p:nvPicPr>
        <p:blipFill rotWithShape="1">
          <a:blip r:embed="rId8" cstate="print">
            <a:extLst>
              <a:ext uri="{28A0092B-C50C-407E-A947-70E740481C1C}">
                <a14:useLocalDpi xmlns:a14="http://schemas.microsoft.com/office/drawing/2010/main" val="0"/>
              </a:ext>
            </a:extLst>
          </a:blip>
          <a:srcRect l="16275" t="34843" r="16348" b="37009"/>
          <a:stretch/>
        </p:blipFill>
        <p:spPr>
          <a:xfrm>
            <a:off x="8379225" y="3783095"/>
            <a:ext cx="682112" cy="470569"/>
          </a:xfrm>
          <a:prstGeom prst="rect">
            <a:avLst/>
          </a:prstGeom>
        </p:spPr>
      </p:pic>
      <p:sp>
        <p:nvSpPr>
          <p:cNvPr id="150" name="テキスト ボックス 149"/>
          <p:cNvSpPr txBox="1"/>
          <p:nvPr/>
        </p:nvSpPr>
        <p:spPr>
          <a:xfrm>
            <a:off x="8514676" y="3620329"/>
            <a:ext cx="360822" cy="107722"/>
          </a:xfrm>
          <a:prstGeom prst="rect">
            <a:avLst/>
          </a:prstGeom>
          <a:solidFill>
            <a:schemeClr val="bg1">
              <a:lumMod val="65000"/>
            </a:schemeClr>
          </a:solidFill>
        </p:spPr>
        <p:txBody>
          <a:bodyPr wrap="square" rtlCol="0">
            <a:spAutoFit/>
          </a:bodyPr>
          <a:lstStyle/>
          <a:p>
            <a:endParaRPr kumimoji="1" lang="ja-JP" altLang="en-US" sz="100" dirty="0"/>
          </a:p>
        </p:txBody>
      </p:sp>
      <p:sp>
        <p:nvSpPr>
          <p:cNvPr id="149" name="テキスト ボックス 148"/>
          <p:cNvSpPr txBox="1"/>
          <p:nvPr/>
        </p:nvSpPr>
        <p:spPr>
          <a:xfrm>
            <a:off x="8474644" y="3577144"/>
            <a:ext cx="461502" cy="153888"/>
          </a:xfrm>
          <a:prstGeom prst="rect">
            <a:avLst/>
          </a:prstGeom>
          <a:noFill/>
        </p:spPr>
        <p:txBody>
          <a:bodyPr wrap="square" rtlCol="0">
            <a:spAutoFit/>
          </a:bodyPr>
          <a:lstStyle/>
          <a:p>
            <a:r>
              <a:rPr kumimoji="1" lang="ja-JP" altLang="en-US" sz="400" dirty="0" smtClean="0">
                <a:latin typeface="HG創英角ｺﾞｼｯｸUB" panose="020B0909000000000000" pitchFamily="49" charset="-128"/>
                <a:ea typeface="HG創英角ｺﾞｼｯｸUB" panose="020B0909000000000000" pitchFamily="49" charset="-128"/>
              </a:rPr>
              <a:t>新対馬藩札</a:t>
            </a:r>
            <a:endParaRPr kumimoji="1" lang="ja-JP" altLang="en-US" sz="400" dirty="0">
              <a:latin typeface="HG創英角ｺﾞｼｯｸUB" panose="020B0909000000000000" pitchFamily="49" charset="-128"/>
              <a:ea typeface="HG創英角ｺﾞｼｯｸUB" panose="020B0909000000000000" pitchFamily="49" charset="-128"/>
            </a:endParaRPr>
          </a:p>
        </p:txBody>
      </p:sp>
      <p:sp>
        <p:nvSpPr>
          <p:cNvPr id="151" name="テキスト ボックス 150"/>
          <p:cNvSpPr txBox="1"/>
          <p:nvPr/>
        </p:nvSpPr>
        <p:spPr>
          <a:xfrm>
            <a:off x="8225970" y="2882528"/>
            <a:ext cx="958850" cy="307777"/>
          </a:xfrm>
          <a:prstGeom prst="rect">
            <a:avLst/>
          </a:prstGeom>
          <a:noFill/>
        </p:spPr>
        <p:txBody>
          <a:bodyPr wrap="square" rtlCol="0">
            <a:spAutoFit/>
          </a:bodyPr>
          <a:lstStyle/>
          <a:p>
            <a:pPr algn="ctr"/>
            <a:r>
              <a:rPr kumimoji="1" lang="ja-JP" altLang="en-US" sz="700" dirty="0" smtClean="0">
                <a:latin typeface="メイリオ" panose="020B0604030504040204" pitchFamily="50" charset="-128"/>
                <a:ea typeface="メイリオ" panose="020B0604030504040204" pitchFamily="50" charset="-128"/>
              </a:rPr>
              <a:t>ウォレットの登録が完了！</a:t>
            </a:r>
            <a:endParaRPr kumimoji="1" lang="en-US" altLang="ja-JP" sz="700" dirty="0" smtClean="0">
              <a:latin typeface="メイリオ" panose="020B0604030504040204" pitchFamily="50" charset="-128"/>
              <a:ea typeface="メイリオ" panose="020B0604030504040204" pitchFamily="50" charset="-128"/>
            </a:endParaRPr>
          </a:p>
        </p:txBody>
      </p:sp>
      <p:sp>
        <p:nvSpPr>
          <p:cNvPr id="152" name="角丸四角形吹き出し 151"/>
          <p:cNvSpPr/>
          <p:nvPr/>
        </p:nvSpPr>
        <p:spPr>
          <a:xfrm>
            <a:off x="6893615" y="2909725"/>
            <a:ext cx="1304057" cy="1586365"/>
          </a:xfrm>
          <a:prstGeom prst="wedgeRoundRectCallout">
            <a:avLst>
              <a:gd name="adj1" fmla="val -39573"/>
              <a:gd name="adj2" fmla="val 62219"/>
              <a:gd name="adj3" fmla="val 16667"/>
            </a:avLst>
          </a:prstGeom>
          <a:noFill/>
          <a:ln w="38100">
            <a:solidFill>
              <a:srgbClr val="9C020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b="1" dirty="0" smtClean="0">
                <a:solidFill>
                  <a:schemeClr val="tx1"/>
                </a:solidFill>
                <a:latin typeface="メイリオ" panose="020B0604030504040204" pitchFamily="50" charset="-128"/>
                <a:ea typeface="メイリオ" panose="020B0604030504040204" pitchFamily="50" charset="-128"/>
              </a:rPr>
              <a:t>今回から</a:t>
            </a:r>
            <a:endParaRPr kumimoji="1" lang="en-US" altLang="ja-JP" sz="1200" b="1" dirty="0" smtClean="0">
              <a:solidFill>
                <a:schemeClr val="tx1"/>
              </a:solidFill>
              <a:latin typeface="メイリオ" panose="020B0604030504040204" pitchFamily="50" charset="-128"/>
              <a:ea typeface="メイリオ" panose="020B0604030504040204" pitchFamily="50" charset="-128"/>
            </a:endParaRPr>
          </a:p>
          <a:p>
            <a:r>
              <a:rPr kumimoji="1" lang="ja-JP" altLang="en-US" sz="1200" b="1" dirty="0" smtClean="0">
                <a:solidFill>
                  <a:schemeClr val="tx1"/>
                </a:solidFill>
                <a:latin typeface="メイリオ" panose="020B0604030504040204" pitchFamily="50" charset="-128"/>
                <a:ea typeface="メイリオ" panose="020B0604030504040204" pitchFamily="50" charset="-128"/>
              </a:rPr>
              <a:t>氏名</a:t>
            </a:r>
            <a:endParaRPr kumimoji="1" lang="en-US" altLang="ja-JP" sz="1200" b="1" dirty="0" smtClean="0">
              <a:solidFill>
                <a:schemeClr val="tx1"/>
              </a:solidFill>
              <a:latin typeface="メイリオ" panose="020B0604030504040204" pitchFamily="50" charset="-128"/>
              <a:ea typeface="メイリオ" panose="020B0604030504040204" pitchFamily="50" charset="-128"/>
            </a:endParaRPr>
          </a:p>
          <a:p>
            <a:r>
              <a:rPr kumimoji="1" lang="ja-JP" altLang="en-US" sz="1200" b="1" dirty="0" smtClean="0">
                <a:solidFill>
                  <a:schemeClr val="tx1"/>
                </a:solidFill>
                <a:latin typeface="メイリオ" panose="020B0604030504040204" pitchFamily="50" charset="-128"/>
                <a:ea typeface="メイリオ" panose="020B0604030504040204" pitchFamily="50" charset="-128"/>
              </a:rPr>
              <a:t>住所</a:t>
            </a:r>
            <a:endParaRPr kumimoji="1" lang="en-US" altLang="ja-JP" sz="1200" b="1" dirty="0" smtClean="0">
              <a:solidFill>
                <a:schemeClr val="tx1"/>
              </a:solidFill>
              <a:latin typeface="メイリオ" panose="020B0604030504040204" pitchFamily="50" charset="-128"/>
              <a:ea typeface="メイリオ" panose="020B0604030504040204" pitchFamily="50" charset="-128"/>
            </a:endParaRPr>
          </a:p>
          <a:p>
            <a:r>
              <a:rPr kumimoji="1" lang="ja-JP" altLang="en-US" sz="1200" b="1" dirty="0" smtClean="0">
                <a:solidFill>
                  <a:schemeClr val="tx1"/>
                </a:solidFill>
                <a:latin typeface="メイリオ" panose="020B0604030504040204" pitchFamily="50" charset="-128"/>
                <a:ea typeface="メイリオ" panose="020B0604030504040204" pitchFamily="50" charset="-128"/>
              </a:rPr>
              <a:t>生年月日</a:t>
            </a:r>
            <a:endParaRPr kumimoji="1" lang="en-US" altLang="ja-JP" sz="1200" b="1" dirty="0" smtClean="0">
              <a:solidFill>
                <a:schemeClr val="tx1"/>
              </a:solidFill>
              <a:latin typeface="メイリオ" panose="020B0604030504040204" pitchFamily="50" charset="-128"/>
              <a:ea typeface="メイリオ" panose="020B0604030504040204" pitchFamily="50" charset="-128"/>
            </a:endParaRPr>
          </a:p>
          <a:p>
            <a:r>
              <a:rPr kumimoji="1" lang="ja-JP" altLang="en-US" sz="1200" b="1" dirty="0" smtClean="0">
                <a:solidFill>
                  <a:schemeClr val="tx1"/>
                </a:solidFill>
                <a:latin typeface="メイリオ" panose="020B0604030504040204" pitchFamily="50" charset="-128"/>
                <a:ea typeface="メイリオ" panose="020B0604030504040204" pitchFamily="50" charset="-128"/>
              </a:rPr>
              <a:t>等の必要項目</a:t>
            </a:r>
            <a:r>
              <a:rPr lang="ja-JP" altLang="en-US" sz="1200" b="1" dirty="0" smtClean="0">
                <a:solidFill>
                  <a:schemeClr val="tx1"/>
                </a:solidFill>
                <a:latin typeface="メイリオ" panose="020B0604030504040204" pitchFamily="50" charset="-128"/>
                <a:ea typeface="メイリオ" panose="020B0604030504040204" pitchFamily="50" charset="-128"/>
              </a:rPr>
              <a:t>の入力が必要となります。</a:t>
            </a:r>
            <a:endParaRPr kumimoji="1" lang="ja-JP" altLang="en-US" sz="1200" b="1" dirty="0">
              <a:solidFill>
                <a:schemeClr val="tx1"/>
              </a:solidFill>
              <a:latin typeface="メイリオ" panose="020B0604030504040204" pitchFamily="50" charset="-128"/>
              <a:ea typeface="メイリオ" panose="020B0604030504040204" pitchFamily="50" charset="-128"/>
            </a:endParaRPr>
          </a:p>
        </p:txBody>
      </p:sp>
      <p:sp>
        <p:nvSpPr>
          <p:cNvPr id="157" name="テキスト ボックス 156"/>
          <p:cNvSpPr txBox="1"/>
          <p:nvPr/>
        </p:nvSpPr>
        <p:spPr>
          <a:xfrm>
            <a:off x="496879" y="4838951"/>
            <a:ext cx="8519182" cy="369332"/>
          </a:xfrm>
          <a:prstGeom prst="rect">
            <a:avLst/>
          </a:prstGeom>
          <a:noFill/>
        </p:spPr>
        <p:txBody>
          <a:bodyPr wrap="square" rtlCol="0">
            <a:spAutoFit/>
          </a:bodyPr>
          <a:lstStyle/>
          <a:p>
            <a:r>
              <a:rPr kumimoji="1" lang="ja-JP" altLang="en-US" u="sng" dirty="0" smtClean="0">
                <a:latin typeface="メイリオ" panose="020B0604030504040204" pitchFamily="50" charset="-128"/>
                <a:ea typeface="メイリオ" panose="020B0604030504040204" pitchFamily="50" charset="-128"/>
              </a:rPr>
              <a:t>同意フォームへの回答及びウォレットの追加が完了したら、チャージに進もう！</a:t>
            </a:r>
            <a:endParaRPr kumimoji="1" lang="ja-JP" altLang="en-US" u="sng" dirty="0">
              <a:latin typeface="メイリオ" panose="020B0604030504040204" pitchFamily="50" charset="-128"/>
              <a:ea typeface="メイリオ" panose="020B0604030504040204" pitchFamily="50" charset="-128"/>
            </a:endParaRPr>
          </a:p>
        </p:txBody>
      </p:sp>
      <p:sp>
        <p:nvSpPr>
          <p:cNvPr id="160" name="テキスト ボックス 159"/>
          <p:cNvSpPr txBox="1"/>
          <p:nvPr/>
        </p:nvSpPr>
        <p:spPr>
          <a:xfrm>
            <a:off x="617159" y="6396488"/>
            <a:ext cx="1622839" cy="215444"/>
          </a:xfrm>
          <a:prstGeom prst="rect">
            <a:avLst/>
          </a:prstGeom>
          <a:noFill/>
        </p:spPr>
        <p:txBody>
          <a:bodyPr wrap="square" rtlCol="0">
            <a:spAutoFit/>
          </a:bodyPr>
          <a:lstStyle/>
          <a:p>
            <a:r>
              <a:rPr kumimoji="1" lang="ja-JP" altLang="en-US" sz="800" dirty="0" smtClean="0"/>
              <a:t>ウォレットの（チャージ）選択</a:t>
            </a:r>
            <a:endParaRPr kumimoji="1" lang="en-US" altLang="ja-JP" sz="800" dirty="0" smtClean="0"/>
          </a:p>
        </p:txBody>
      </p:sp>
      <p:grpSp>
        <p:nvGrpSpPr>
          <p:cNvPr id="169" name="グループ化 168"/>
          <p:cNvGrpSpPr/>
          <p:nvPr/>
        </p:nvGrpSpPr>
        <p:grpSpPr>
          <a:xfrm>
            <a:off x="955414" y="5264105"/>
            <a:ext cx="748652" cy="1080942"/>
            <a:chOff x="1001972" y="5640533"/>
            <a:chExt cx="748652" cy="1080942"/>
          </a:xfrm>
        </p:grpSpPr>
        <p:pic>
          <p:nvPicPr>
            <p:cNvPr id="158" name="図 15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1972" y="5640533"/>
              <a:ext cx="748652" cy="1076561"/>
            </a:xfrm>
            <a:prstGeom prst="rect">
              <a:avLst/>
            </a:prstGeom>
          </p:spPr>
        </p:pic>
        <p:cxnSp>
          <p:nvCxnSpPr>
            <p:cNvPr id="162" name="直線コネクタ 161"/>
            <p:cNvCxnSpPr/>
            <p:nvPr/>
          </p:nvCxnSpPr>
          <p:spPr>
            <a:xfrm>
              <a:off x="1001972" y="5640533"/>
              <a:ext cx="0" cy="10809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直線コネクタ 163"/>
            <p:cNvCxnSpPr/>
            <p:nvPr/>
          </p:nvCxnSpPr>
          <p:spPr>
            <a:xfrm>
              <a:off x="1001972" y="5640533"/>
              <a:ext cx="74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直線コネクタ 165"/>
            <p:cNvCxnSpPr/>
            <p:nvPr/>
          </p:nvCxnSpPr>
          <p:spPr>
            <a:xfrm>
              <a:off x="1750624" y="5640533"/>
              <a:ext cx="0" cy="10765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直線コネクタ 167"/>
            <p:cNvCxnSpPr/>
            <p:nvPr/>
          </p:nvCxnSpPr>
          <p:spPr>
            <a:xfrm flipH="1">
              <a:off x="1001972" y="6717094"/>
              <a:ext cx="74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0" name="テキスト ボックス 169"/>
          <p:cNvSpPr txBox="1"/>
          <p:nvPr/>
        </p:nvSpPr>
        <p:spPr>
          <a:xfrm>
            <a:off x="617159" y="5177393"/>
            <a:ext cx="255153" cy="246221"/>
          </a:xfrm>
          <a:prstGeom prst="rect">
            <a:avLst/>
          </a:prstGeom>
          <a:noFill/>
        </p:spPr>
        <p:txBody>
          <a:bodyPr wrap="square" rtlCol="0">
            <a:spAutoFit/>
          </a:bodyPr>
          <a:lstStyle/>
          <a:p>
            <a:r>
              <a:rPr kumimoji="1" lang="ja-JP" altLang="en-US" sz="1000" dirty="0" smtClean="0"/>
              <a:t>①</a:t>
            </a:r>
            <a:endParaRPr kumimoji="1" lang="ja-JP" altLang="en-US" sz="1000" dirty="0"/>
          </a:p>
        </p:txBody>
      </p:sp>
      <p:sp>
        <p:nvSpPr>
          <p:cNvPr id="171" name="テキスト ボックス 170"/>
          <p:cNvSpPr txBox="1"/>
          <p:nvPr/>
        </p:nvSpPr>
        <p:spPr>
          <a:xfrm>
            <a:off x="2528620" y="5191460"/>
            <a:ext cx="255153" cy="246221"/>
          </a:xfrm>
          <a:prstGeom prst="rect">
            <a:avLst/>
          </a:prstGeom>
          <a:noFill/>
        </p:spPr>
        <p:txBody>
          <a:bodyPr wrap="square" rtlCol="0">
            <a:spAutoFit/>
          </a:bodyPr>
          <a:lstStyle/>
          <a:p>
            <a:r>
              <a:rPr kumimoji="1" lang="ja-JP" altLang="en-US" sz="1000" dirty="0" smtClean="0"/>
              <a:t>②</a:t>
            </a:r>
            <a:endParaRPr kumimoji="1" lang="ja-JP" altLang="en-US" sz="1000" dirty="0"/>
          </a:p>
        </p:txBody>
      </p:sp>
      <p:pic>
        <p:nvPicPr>
          <p:cNvPr id="159" name="図 15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62776" y="5270747"/>
            <a:ext cx="743087" cy="1067604"/>
          </a:xfrm>
          <a:prstGeom prst="rect">
            <a:avLst/>
          </a:prstGeom>
        </p:spPr>
      </p:pic>
      <p:cxnSp>
        <p:nvCxnSpPr>
          <p:cNvPr id="174" name="直線コネクタ 173"/>
          <p:cNvCxnSpPr/>
          <p:nvPr/>
        </p:nvCxnSpPr>
        <p:spPr>
          <a:xfrm>
            <a:off x="2862776" y="5264105"/>
            <a:ext cx="0" cy="10742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直線コネクタ 175"/>
          <p:cNvCxnSpPr/>
          <p:nvPr/>
        </p:nvCxnSpPr>
        <p:spPr>
          <a:xfrm>
            <a:off x="2862775" y="5267057"/>
            <a:ext cx="745469" cy="34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直線コネクタ 178"/>
          <p:cNvCxnSpPr/>
          <p:nvPr/>
        </p:nvCxnSpPr>
        <p:spPr>
          <a:xfrm>
            <a:off x="3605862" y="5270501"/>
            <a:ext cx="0" cy="10678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直線コネクタ 180"/>
          <p:cNvCxnSpPr/>
          <p:nvPr/>
        </p:nvCxnSpPr>
        <p:spPr>
          <a:xfrm flipH="1">
            <a:off x="2862775" y="6338351"/>
            <a:ext cx="74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楕円 185"/>
          <p:cNvSpPr/>
          <p:nvPr/>
        </p:nvSpPr>
        <p:spPr>
          <a:xfrm>
            <a:off x="879513" y="5801228"/>
            <a:ext cx="892137" cy="174122"/>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7" name="楕円 186"/>
          <p:cNvSpPr/>
          <p:nvPr/>
        </p:nvSpPr>
        <p:spPr>
          <a:xfrm>
            <a:off x="2774568" y="6012216"/>
            <a:ext cx="892137" cy="174122"/>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8" name="テキスト ボックス 187"/>
          <p:cNvSpPr txBox="1"/>
          <p:nvPr/>
        </p:nvSpPr>
        <p:spPr>
          <a:xfrm>
            <a:off x="2386506" y="6392709"/>
            <a:ext cx="1737819" cy="215444"/>
          </a:xfrm>
          <a:prstGeom prst="rect">
            <a:avLst/>
          </a:prstGeom>
          <a:noFill/>
        </p:spPr>
        <p:txBody>
          <a:bodyPr wrap="square" rtlCol="0">
            <a:spAutoFit/>
          </a:bodyPr>
          <a:lstStyle/>
          <a:p>
            <a:r>
              <a:rPr kumimoji="1" lang="ja-JP" altLang="en-US" sz="800" dirty="0" smtClean="0"/>
              <a:t>（読み取りしてチャージ）を選択</a:t>
            </a:r>
            <a:endParaRPr kumimoji="1" lang="en-US" altLang="ja-JP" sz="800" dirty="0" smtClean="0"/>
          </a:p>
        </p:txBody>
      </p:sp>
      <p:sp>
        <p:nvSpPr>
          <p:cNvPr id="189" name="二等辺三角形 188"/>
          <p:cNvSpPr/>
          <p:nvPr/>
        </p:nvSpPr>
        <p:spPr>
          <a:xfrm rot="5400000">
            <a:off x="2159578" y="5729161"/>
            <a:ext cx="196068" cy="15211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0" name="二等辺三角形 189"/>
          <p:cNvSpPr/>
          <p:nvPr/>
        </p:nvSpPr>
        <p:spPr>
          <a:xfrm rot="5400000">
            <a:off x="4055586" y="5730465"/>
            <a:ext cx="196068" cy="15211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1" name="テキスト ボックス 190"/>
          <p:cNvSpPr txBox="1"/>
          <p:nvPr/>
        </p:nvSpPr>
        <p:spPr>
          <a:xfrm>
            <a:off x="3674816" y="5190765"/>
            <a:ext cx="338554" cy="882458"/>
          </a:xfrm>
          <a:prstGeom prst="rect">
            <a:avLst/>
          </a:prstGeom>
          <a:noFill/>
        </p:spPr>
        <p:txBody>
          <a:bodyPr vert="eaVert" wrap="square" rtlCol="0">
            <a:spAutoFit/>
          </a:bodyPr>
          <a:lstStyle/>
          <a:p>
            <a:r>
              <a:rPr kumimoji="1" lang="ja-JP" altLang="en-US" sz="1000" dirty="0" smtClean="0">
                <a:solidFill>
                  <a:srgbClr val="FF0000"/>
                </a:solidFill>
                <a:latin typeface="メイリオ" panose="020B0604030504040204" pitchFamily="50" charset="-128"/>
                <a:ea typeface="メイリオ" panose="020B0604030504040204" pitchFamily="50" charset="-128"/>
              </a:rPr>
              <a:t>カメラが起動</a:t>
            </a:r>
            <a:endParaRPr kumimoji="1" lang="ja-JP" altLang="en-US" sz="1000" dirty="0">
              <a:solidFill>
                <a:srgbClr val="FF0000"/>
              </a:solidFill>
              <a:latin typeface="メイリオ" panose="020B0604030504040204" pitchFamily="50" charset="-128"/>
              <a:ea typeface="メイリオ" panose="020B0604030504040204" pitchFamily="50" charset="-128"/>
            </a:endParaRPr>
          </a:p>
        </p:txBody>
      </p:sp>
      <p:pic>
        <p:nvPicPr>
          <p:cNvPr id="192" name="図 19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63526" y="5330749"/>
            <a:ext cx="741449" cy="387851"/>
          </a:xfrm>
          <a:prstGeom prst="rect">
            <a:avLst/>
          </a:prstGeom>
        </p:spPr>
      </p:pic>
      <p:sp>
        <p:nvSpPr>
          <p:cNvPr id="194" name="テキスト ボックス 193"/>
          <p:cNvSpPr txBox="1"/>
          <p:nvPr/>
        </p:nvSpPr>
        <p:spPr>
          <a:xfrm>
            <a:off x="1244651" y="5714194"/>
            <a:ext cx="167430" cy="45719"/>
          </a:xfrm>
          <a:prstGeom prst="rect">
            <a:avLst/>
          </a:prstGeom>
          <a:solidFill>
            <a:schemeClr val="bg1">
              <a:lumMod val="95000"/>
            </a:schemeClr>
          </a:solidFill>
        </p:spPr>
        <p:txBody>
          <a:bodyPr wrap="square" rtlCol="0">
            <a:spAutoFit/>
          </a:bodyPr>
          <a:lstStyle/>
          <a:p>
            <a:endParaRPr kumimoji="1" lang="ja-JP" altLang="en-US" sz="100" dirty="0">
              <a:latin typeface="メイリオ" panose="020B0604030504040204" pitchFamily="50" charset="-128"/>
              <a:ea typeface="メイリオ" panose="020B0604030504040204" pitchFamily="50" charset="-128"/>
            </a:endParaRPr>
          </a:p>
        </p:txBody>
      </p:sp>
      <p:sp>
        <p:nvSpPr>
          <p:cNvPr id="195" name="テキスト ボックス 194"/>
          <p:cNvSpPr txBox="1"/>
          <p:nvPr/>
        </p:nvSpPr>
        <p:spPr>
          <a:xfrm>
            <a:off x="3150604" y="5704043"/>
            <a:ext cx="167430" cy="45719"/>
          </a:xfrm>
          <a:prstGeom prst="rect">
            <a:avLst/>
          </a:prstGeom>
          <a:solidFill>
            <a:schemeClr val="bg1">
              <a:lumMod val="50000"/>
            </a:schemeClr>
          </a:solidFill>
        </p:spPr>
        <p:txBody>
          <a:bodyPr wrap="square" rtlCol="0">
            <a:spAutoFit/>
          </a:bodyPr>
          <a:lstStyle/>
          <a:p>
            <a:endParaRPr kumimoji="1" lang="ja-JP" altLang="en-US" sz="100" dirty="0">
              <a:latin typeface="メイリオ" panose="020B0604030504040204" pitchFamily="50" charset="-128"/>
              <a:ea typeface="メイリオ" panose="020B0604030504040204" pitchFamily="50" charset="-128"/>
            </a:endParaRPr>
          </a:p>
        </p:txBody>
      </p:sp>
      <p:sp>
        <p:nvSpPr>
          <p:cNvPr id="193" name="テキスト ボックス 192"/>
          <p:cNvSpPr txBox="1"/>
          <p:nvPr/>
        </p:nvSpPr>
        <p:spPr>
          <a:xfrm>
            <a:off x="1195045" y="5667110"/>
            <a:ext cx="332779" cy="123111"/>
          </a:xfrm>
          <a:prstGeom prst="rect">
            <a:avLst/>
          </a:prstGeom>
          <a:noFill/>
        </p:spPr>
        <p:txBody>
          <a:bodyPr wrap="square" rtlCol="0">
            <a:spAutoFit/>
          </a:bodyPr>
          <a:lstStyle/>
          <a:p>
            <a:r>
              <a:rPr kumimoji="1" lang="ja-JP" altLang="en-US" sz="200" dirty="0" smtClean="0">
                <a:latin typeface="HG創英角ｺﾞｼｯｸUB" panose="020B0909000000000000" pitchFamily="49" charset="-128"/>
                <a:ea typeface="HG創英角ｺﾞｼｯｸUB" panose="020B0909000000000000" pitchFamily="49" charset="-128"/>
              </a:rPr>
              <a:t>新対馬藩札</a:t>
            </a:r>
            <a:endParaRPr kumimoji="1" lang="ja-JP" altLang="en-US" sz="200" dirty="0">
              <a:latin typeface="HG創英角ｺﾞｼｯｸUB" panose="020B0909000000000000" pitchFamily="49" charset="-128"/>
              <a:ea typeface="HG創英角ｺﾞｼｯｸUB" panose="020B0909000000000000" pitchFamily="49" charset="-128"/>
            </a:endParaRPr>
          </a:p>
        </p:txBody>
      </p:sp>
      <p:sp>
        <p:nvSpPr>
          <p:cNvPr id="196" name="テキスト ボックス 195"/>
          <p:cNvSpPr txBox="1"/>
          <p:nvPr/>
        </p:nvSpPr>
        <p:spPr>
          <a:xfrm>
            <a:off x="3023146" y="5647340"/>
            <a:ext cx="439192" cy="153888"/>
          </a:xfrm>
          <a:prstGeom prst="rect">
            <a:avLst/>
          </a:prstGeom>
          <a:noFill/>
        </p:spPr>
        <p:txBody>
          <a:bodyPr wrap="square" rtlCol="0">
            <a:spAutoFit/>
          </a:bodyPr>
          <a:lstStyle/>
          <a:p>
            <a:r>
              <a:rPr kumimoji="1" lang="ja-JP" altLang="en-US" sz="400" dirty="0" smtClean="0">
                <a:latin typeface="HG創英角ｺﾞｼｯｸUB" panose="020B0909000000000000" pitchFamily="49" charset="-128"/>
                <a:ea typeface="HG創英角ｺﾞｼｯｸUB" panose="020B0909000000000000" pitchFamily="49" charset="-128"/>
              </a:rPr>
              <a:t>新対馬藩札</a:t>
            </a:r>
            <a:endParaRPr kumimoji="1" lang="ja-JP" altLang="en-US" sz="400" dirty="0">
              <a:latin typeface="HG創英角ｺﾞｼｯｸUB" panose="020B0909000000000000" pitchFamily="49" charset="-128"/>
              <a:ea typeface="HG創英角ｺﾞｼｯｸUB" panose="020B0909000000000000" pitchFamily="49" charset="-128"/>
            </a:endParaRPr>
          </a:p>
        </p:txBody>
      </p:sp>
      <p:pic>
        <p:nvPicPr>
          <p:cNvPr id="197" name="図 19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872525" y="5336955"/>
            <a:ext cx="741449" cy="387851"/>
          </a:xfrm>
          <a:prstGeom prst="rect">
            <a:avLst/>
          </a:prstGeom>
        </p:spPr>
      </p:pic>
      <p:pic>
        <p:nvPicPr>
          <p:cNvPr id="198" name="図 19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714331" y="5261827"/>
            <a:ext cx="715356" cy="1076524"/>
          </a:xfrm>
          <a:prstGeom prst="rect">
            <a:avLst/>
          </a:prstGeom>
        </p:spPr>
      </p:pic>
      <p:sp>
        <p:nvSpPr>
          <p:cNvPr id="200" name="テキスト ボックス 199"/>
          <p:cNvSpPr txBox="1"/>
          <p:nvPr/>
        </p:nvSpPr>
        <p:spPr>
          <a:xfrm>
            <a:off x="4448557" y="5177129"/>
            <a:ext cx="206126" cy="246221"/>
          </a:xfrm>
          <a:prstGeom prst="rect">
            <a:avLst/>
          </a:prstGeom>
          <a:noFill/>
        </p:spPr>
        <p:txBody>
          <a:bodyPr wrap="square" rtlCol="0">
            <a:spAutoFit/>
          </a:bodyPr>
          <a:lstStyle/>
          <a:p>
            <a:r>
              <a:rPr kumimoji="1" lang="ja-JP" altLang="en-US" sz="1000" dirty="0" smtClean="0"/>
              <a:t>③</a:t>
            </a:r>
            <a:endParaRPr kumimoji="1" lang="en-US" altLang="ja-JP" sz="1000" dirty="0" smtClean="0"/>
          </a:p>
        </p:txBody>
      </p:sp>
      <p:grpSp>
        <p:nvGrpSpPr>
          <p:cNvPr id="210" name="グループ化 209"/>
          <p:cNvGrpSpPr/>
          <p:nvPr/>
        </p:nvGrpSpPr>
        <p:grpSpPr>
          <a:xfrm>
            <a:off x="4732653" y="5254956"/>
            <a:ext cx="798645" cy="1075375"/>
            <a:chOff x="4732653" y="5254956"/>
            <a:chExt cx="798645" cy="1075375"/>
          </a:xfrm>
        </p:grpSpPr>
        <p:pic>
          <p:nvPicPr>
            <p:cNvPr id="199" name="図 198"/>
            <p:cNvPicPr>
              <a:picLocks noChangeAspect="1"/>
            </p:cNvPicPr>
            <p:nvPr/>
          </p:nvPicPr>
          <p:blipFill>
            <a:blip r:embed="rId13"/>
            <a:stretch>
              <a:fillRect/>
            </a:stretch>
          </p:blipFill>
          <p:spPr>
            <a:xfrm>
              <a:off x="4732653" y="5254956"/>
              <a:ext cx="798645" cy="1075375"/>
            </a:xfrm>
            <a:prstGeom prst="rect">
              <a:avLst/>
            </a:prstGeom>
          </p:spPr>
        </p:pic>
        <p:sp>
          <p:nvSpPr>
            <p:cNvPr id="201" name="テキスト ボックス 200"/>
            <p:cNvSpPr txBox="1"/>
            <p:nvPr/>
          </p:nvSpPr>
          <p:spPr>
            <a:xfrm>
              <a:off x="5037332" y="6107523"/>
              <a:ext cx="170776" cy="129286"/>
            </a:xfrm>
            <a:prstGeom prst="rect">
              <a:avLst/>
            </a:prstGeom>
            <a:solidFill>
              <a:schemeClr val="bg1"/>
            </a:solidFill>
          </p:spPr>
          <p:txBody>
            <a:bodyPr wrap="square" rtlCol="0">
              <a:spAutoFit/>
            </a:bodyPr>
            <a:lstStyle/>
            <a:p>
              <a:endParaRPr kumimoji="1" lang="ja-JP" altLang="en-US" sz="1000" dirty="0"/>
            </a:p>
          </p:txBody>
        </p:sp>
        <p:cxnSp>
          <p:nvCxnSpPr>
            <p:cNvPr id="204" name="直線コネクタ 203"/>
            <p:cNvCxnSpPr/>
            <p:nvPr/>
          </p:nvCxnSpPr>
          <p:spPr>
            <a:xfrm>
              <a:off x="4732653" y="5264105"/>
              <a:ext cx="798645" cy="0"/>
            </a:xfrm>
            <a:prstGeom prst="line">
              <a:avLst/>
            </a:prstGeom>
            <a:ln>
              <a:solidFill>
                <a:srgbClr val="9C0202"/>
              </a:solidFill>
            </a:ln>
          </p:spPr>
          <p:style>
            <a:lnRef idx="1">
              <a:schemeClr val="accent1"/>
            </a:lnRef>
            <a:fillRef idx="0">
              <a:schemeClr val="accent1"/>
            </a:fillRef>
            <a:effectRef idx="0">
              <a:schemeClr val="accent1"/>
            </a:effectRef>
            <a:fontRef idx="minor">
              <a:schemeClr val="tx1"/>
            </a:fontRef>
          </p:style>
        </p:cxnSp>
        <p:cxnSp>
          <p:nvCxnSpPr>
            <p:cNvPr id="206" name="直線コネクタ 205"/>
            <p:cNvCxnSpPr/>
            <p:nvPr/>
          </p:nvCxnSpPr>
          <p:spPr>
            <a:xfrm>
              <a:off x="5531298" y="5264105"/>
              <a:ext cx="0" cy="1066226"/>
            </a:xfrm>
            <a:prstGeom prst="line">
              <a:avLst/>
            </a:prstGeom>
            <a:ln>
              <a:solidFill>
                <a:srgbClr val="9C0202"/>
              </a:solidFill>
            </a:ln>
          </p:spPr>
          <p:style>
            <a:lnRef idx="1">
              <a:schemeClr val="accent1"/>
            </a:lnRef>
            <a:fillRef idx="0">
              <a:schemeClr val="accent1"/>
            </a:fillRef>
            <a:effectRef idx="0">
              <a:schemeClr val="accent1"/>
            </a:effectRef>
            <a:fontRef idx="minor">
              <a:schemeClr val="tx1"/>
            </a:fontRef>
          </p:style>
        </p:cxnSp>
        <p:cxnSp>
          <p:nvCxnSpPr>
            <p:cNvPr id="208" name="直線コネクタ 207"/>
            <p:cNvCxnSpPr/>
            <p:nvPr/>
          </p:nvCxnSpPr>
          <p:spPr>
            <a:xfrm flipH="1">
              <a:off x="4732653" y="6330331"/>
              <a:ext cx="798645" cy="0"/>
            </a:xfrm>
            <a:prstGeom prst="line">
              <a:avLst/>
            </a:prstGeom>
            <a:ln>
              <a:solidFill>
                <a:srgbClr val="9C0202"/>
              </a:solidFill>
            </a:ln>
          </p:spPr>
          <p:style>
            <a:lnRef idx="1">
              <a:schemeClr val="accent1"/>
            </a:lnRef>
            <a:fillRef idx="0">
              <a:schemeClr val="accent1"/>
            </a:fillRef>
            <a:effectRef idx="0">
              <a:schemeClr val="accent1"/>
            </a:effectRef>
            <a:fontRef idx="minor">
              <a:schemeClr val="tx1"/>
            </a:fontRef>
          </p:style>
        </p:cxnSp>
      </p:grpSp>
      <p:pic>
        <p:nvPicPr>
          <p:cNvPr id="202" name="図 20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654683" y="5146888"/>
            <a:ext cx="967070" cy="674630"/>
          </a:xfrm>
          <a:prstGeom prst="rect">
            <a:avLst/>
          </a:prstGeom>
        </p:spPr>
      </p:pic>
      <p:sp>
        <p:nvSpPr>
          <p:cNvPr id="211" name="テキスト ボックス 210"/>
          <p:cNvSpPr txBox="1"/>
          <p:nvPr/>
        </p:nvSpPr>
        <p:spPr>
          <a:xfrm>
            <a:off x="4261157" y="6322246"/>
            <a:ext cx="1737819" cy="338554"/>
          </a:xfrm>
          <a:prstGeom prst="rect">
            <a:avLst/>
          </a:prstGeom>
          <a:noFill/>
        </p:spPr>
        <p:txBody>
          <a:bodyPr wrap="square" rtlCol="0">
            <a:spAutoFit/>
          </a:bodyPr>
          <a:lstStyle/>
          <a:p>
            <a:r>
              <a:rPr kumimoji="1" lang="ja-JP" altLang="en-US" sz="800" dirty="0" smtClean="0"/>
              <a:t>チャージ用ＱＲコードを読み込む</a:t>
            </a:r>
            <a:endParaRPr kumimoji="1" lang="en-US" altLang="ja-JP" sz="800" dirty="0" smtClean="0"/>
          </a:p>
          <a:p>
            <a:r>
              <a:rPr kumimoji="1" lang="ja-JP" altLang="en-US" sz="800" b="1" dirty="0" smtClean="0">
                <a:solidFill>
                  <a:srgbClr val="FF0000"/>
                </a:solidFill>
              </a:rPr>
              <a:t>宿泊施設がＱＲコードを提示</a:t>
            </a:r>
            <a:endParaRPr kumimoji="1" lang="en-US" altLang="ja-JP" sz="800" b="1" dirty="0" smtClean="0">
              <a:solidFill>
                <a:srgbClr val="FF0000"/>
              </a:solidFill>
            </a:endParaRPr>
          </a:p>
        </p:txBody>
      </p:sp>
      <p:sp>
        <p:nvSpPr>
          <p:cNvPr id="212" name="二等辺三角形 211"/>
          <p:cNvSpPr/>
          <p:nvPr/>
        </p:nvSpPr>
        <p:spPr>
          <a:xfrm rot="5400000">
            <a:off x="6024781" y="5744438"/>
            <a:ext cx="196068" cy="15211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3" name="テキスト ボックス 212"/>
          <p:cNvSpPr txBox="1"/>
          <p:nvPr/>
        </p:nvSpPr>
        <p:spPr>
          <a:xfrm>
            <a:off x="6410748" y="5207638"/>
            <a:ext cx="206126" cy="246221"/>
          </a:xfrm>
          <a:prstGeom prst="rect">
            <a:avLst/>
          </a:prstGeom>
          <a:noFill/>
        </p:spPr>
        <p:txBody>
          <a:bodyPr wrap="square" rtlCol="0">
            <a:spAutoFit/>
          </a:bodyPr>
          <a:lstStyle/>
          <a:p>
            <a:r>
              <a:rPr kumimoji="1" lang="ja-JP" altLang="en-US" sz="1000" dirty="0" smtClean="0"/>
              <a:t>④</a:t>
            </a:r>
            <a:endParaRPr kumimoji="1" lang="en-US" altLang="ja-JP" sz="1000" dirty="0" smtClean="0"/>
          </a:p>
        </p:txBody>
      </p:sp>
      <p:cxnSp>
        <p:nvCxnSpPr>
          <p:cNvPr id="215" name="直線コネクタ 214"/>
          <p:cNvCxnSpPr/>
          <p:nvPr/>
        </p:nvCxnSpPr>
        <p:spPr>
          <a:xfrm flipV="1">
            <a:off x="6714331" y="5258462"/>
            <a:ext cx="715356" cy="33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直線コネクタ 216"/>
          <p:cNvCxnSpPr/>
          <p:nvPr/>
        </p:nvCxnSpPr>
        <p:spPr>
          <a:xfrm>
            <a:off x="6714331" y="5261827"/>
            <a:ext cx="0" cy="10765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直線コネクタ 218"/>
          <p:cNvCxnSpPr/>
          <p:nvPr/>
        </p:nvCxnSpPr>
        <p:spPr>
          <a:xfrm>
            <a:off x="6714331" y="6338351"/>
            <a:ext cx="7153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直線コネクタ 220"/>
          <p:cNvCxnSpPr/>
          <p:nvPr/>
        </p:nvCxnSpPr>
        <p:spPr>
          <a:xfrm flipV="1">
            <a:off x="7429687" y="5254956"/>
            <a:ext cx="0" cy="10833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3" name="楕円 222"/>
          <p:cNvSpPr/>
          <p:nvPr/>
        </p:nvSpPr>
        <p:spPr>
          <a:xfrm>
            <a:off x="6629141" y="5844355"/>
            <a:ext cx="892137" cy="174122"/>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4" name="テキスト ボックス 223"/>
          <p:cNvSpPr txBox="1"/>
          <p:nvPr/>
        </p:nvSpPr>
        <p:spPr>
          <a:xfrm>
            <a:off x="6258576" y="6388530"/>
            <a:ext cx="1939274" cy="215444"/>
          </a:xfrm>
          <a:prstGeom prst="rect">
            <a:avLst/>
          </a:prstGeom>
          <a:noFill/>
        </p:spPr>
        <p:txBody>
          <a:bodyPr wrap="square" rtlCol="0">
            <a:spAutoFit/>
          </a:bodyPr>
          <a:lstStyle/>
          <a:p>
            <a:r>
              <a:rPr kumimoji="1" lang="ja-JP" altLang="en-US" sz="800" dirty="0" smtClean="0"/>
              <a:t>（受け取る）を選択しチャージ完了！</a:t>
            </a:r>
            <a:endParaRPr kumimoji="1" lang="en-US" altLang="ja-JP" sz="800" dirty="0" smtClean="0"/>
          </a:p>
        </p:txBody>
      </p:sp>
      <p:sp>
        <p:nvSpPr>
          <p:cNvPr id="225" name="テキスト ボックス 224"/>
          <p:cNvSpPr txBox="1"/>
          <p:nvPr/>
        </p:nvSpPr>
        <p:spPr>
          <a:xfrm>
            <a:off x="1399769" y="2203150"/>
            <a:ext cx="4093988" cy="369332"/>
          </a:xfrm>
          <a:prstGeom prst="rect">
            <a:avLst/>
          </a:prstGeom>
          <a:noFill/>
        </p:spPr>
        <p:txBody>
          <a:bodyPr wrap="square" rtlCol="0">
            <a:spAutoFit/>
          </a:bodyPr>
          <a:lstStyle/>
          <a:p>
            <a:r>
              <a:rPr kumimoji="1" lang="en-US" altLang="ja-JP" b="1" dirty="0" smtClean="0">
                <a:latin typeface="メイリオ" panose="020B0604030504040204" pitchFamily="50" charset="-128"/>
                <a:ea typeface="メイリオ" panose="020B0604030504040204" pitchFamily="50" charset="-128"/>
              </a:rPr>
              <a:t>【</a:t>
            </a:r>
            <a:r>
              <a:rPr kumimoji="1" lang="ja-JP" altLang="en-US" b="1" dirty="0" smtClean="0">
                <a:latin typeface="メイリオ" panose="020B0604030504040204" pitchFamily="50" charset="-128"/>
                <a:ea typeface="メイリオ" panose="020B0604030504040204" pitchFamily="50" charset="-128"/>
              </a:rPr>
              <a:t>お客様に事前に準備いただくこと</a:t>
            </a:r>
            <a:r>
              <a:rPr kumimoji="1" lang="en-US" altLang="ja-JP" b="1" dirty="0" smtClean="0">
                <a:latin typeface="メイリオ" panose="020B0604030504040204" pitchFamily="50" charset="-128"/>
                <a:ea typeface="メイリオ" panose="020B0604030504040204" pitchFamily="50" charset="-128"/>
              </a:rPr>
              <a:t>】</a:t>
            </a:r>
            <a:endParaRPr kumimoji="1" lang="ja-JP" altLang="en-US" b="1" dirty="0">
              <a:latin typeface="メイリオ" panose="020B0604030504040204" pitchFamily="50" charset="-128"/>
              <a:ea typeface="メイリオ" panose="020B0604030504040204" pitchFamily="50" charset="-128"/>
            </a:endParaRPr>
          </a:p>
        </p:txBody>
      </p:sp>
      <p:sp>
        <p:nvSpPr>
          <p:cNvPr id="226" name="テキスト ボックス 225"/>
          <p:cNvSpPr txBox="1"/>
          <p:nvPr/>
        </p:nvSpPr>
        <p:spPr>
          <a:xfrm>
            <a:off x="1644245" y="1679936"/>
            <a:ext cx="5155938" cy="276999"/>
          </a:xfrm>
          <a:prstGeom prst="rect">
            <a:avLst/>
          </a:prstGeom>
          <a:noFill/>
        </p:spPr>
        <p:txBody>
          <a:bodyPr wrap="square" rtlCol="0">
            <a:spAutoFit/>
          </a:bodyPr>
          <a:lstStyle/>
          <a:p>
            <a:r>
              <a:rPr kumimoji="1" lang="en-US" altLang="ja-JP" sz="1200" b="1" dirty="0" smtClean="0">
                <a:latin typeface="メイリオ" panose="020B0604030504040204" pitchFamily="50" charset="-128"/>
                <a:ea typeface="メイリオ" panose="020B0604030504040204" pitchFamily="50" charset="-128"/>
              </a:rPr>
              <a:t>〈</a:t>
            </a:r>
            <a:r>
              <a:rPr kumimoji="1" lang="ja-JP" altLang="en-US" sz="1200" b="1" dirty="0" smtClean="0">
                <a:latin typeface="メイリオ" panose="020B0604030504040204" pitchFamily="50" charset="-128"/>
                <a:ea typeface="メイリオ" panose="020B0604030504040204" pitchFamily="50" charset="-128"/>
              </a:rPr>
              <a:t>従来の</a:t>
            </a:r>
            <a:r>
              <a:rPr kumimoji="1" lang="en-US" altLang="ja-JP" sz="1200" b="1" dirty="0" smtClean="0">
                <a:latin typeface="メイリオ" panose="020B0604030504040204" pitchFamily="50" charset="-128"/>
                <a:ea typeface="メイリオ" panose="020B0604030504040204" pitchFamily="50" charset="-128"/>
              </a:rPr>
              <a:t>『</a:t>
            </a:r>
            <a:r>
              <a:rPr kumimoji="1" lang="ja-JP" altLang="en-US" sz="1200" b="1" dirty="0" smtClean="0">
                <a:latin typeface="メイリオ" panose="020B0604030504040204" pitchFamily="50" charset="-128"/>
                <a:ea typeface="メイリオ" panose="020B0604030504040204" pitchFamily="50" charset="-128"/>
              </a:rPr>
              <a:t>対馬藩札</a:t>
            </a:r>
            <a:r>
              <a:rPr kumimoji="1" lang="en-US" altLang="ja-JP" sz="1200" b="1" dirty="0" smtClean="0">
                <a:latin typeface="メイリオ" panose="020B0604030504040204" pitchFamily="50" charset="-128"/>
                <a:ea typeface="メイリオ" panose="020B0604030504040204" pitchFamily="50" charset="-128"/>
              </a:rPr>
              <a:t>』</a:t>
            </a:r>
            <a:r>
              <a:rPr kumimoji="1" lang="ja-JP" altLang="en-US" sz="1200" b="1" dirty="0" smtClean="0">
                <a:latin typeface="メイリオ" panose="020B0604030504040204" pitchFamily="50" charset="-128"/>
                <a:ea typeface="メイリオ" panose="020B0604030504040204" pitchFamily="50" charset="-128"/>
              </a:rPr>
              <a:t>ウォレットはご利用できなくなります。</a:t>
            </a:r>
            <a:r>
              <a:rPr kumimoji="1" lang="en-US" altLang="ja-JP" sz="1200" b="1" dirty="0" smtClean="0">
                <a:latin typeface="メイリオ" panose="020B0604030504040204" pitchFamily="50" charset="-128"/>
                <a:ea typeface="メイリオ" panose="020B0604030504040204" pitchFamily="50" charset="-128"/>
              </a:rPr>
              <a:t>〉</a:t>
            </a:r>
            <a:endParaRPr kumimoji="1" lang="ja-JP" altLang="en-US" sz="1200" b="1" dirty="0">
              <a:latin typeface="メイリオ" panose="020B0604030504040204" pitchFamily="50" charset="-128"/>
              <a:ea typeface="メイリオ" panose="020B0604030504040204" pitchFamily="50" charset="-128"/>
            </a:endParaRPr>
          </a:p>
        </p:txBody>
      </p:sp>
      <p:sp>
        <p:nvSpPr>
          <p:cNvPr id="4" name="角丸四角形吹き出し 3"/>
          <p:cNvSpPr/>
          <p:nvPr/>
        </p:nvSpPr>
        <p:spPr>
          <a:xfrm rot="5400000">
            <a:off x="8215574" y="5106600"/>
            <a:ext cx="1549241" cy="1690306"/>
          </a:xfrm>
          <a:prstGeom prst="wedgeRoundRectCallout">
            <a:avLst>
              <a:gd name="adj1" fmla="val -32095"/>
              <a:gd name="adj2" fmla="val 55341"/>
              <a:gd name="adj3" fmla="val 16667"/>
            </a:avLst>
          </a:prstGeom>
          <a:noFill/>
          <a:ln w="19050">
            <a:solidFill>
              <a:srgbClr val="9C020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r>
              <a:rPr kumimoji="1" lang="ja-JP" altLang="en-US" sz="1100" dirty="0" smtClean="0">
                <a:solidFill>
                  <a:schemeClr val="tx1"/>
                </a:solidFill>
                <a:latin typeface="メイリオ" panose="020B0604030504040204" pitchFamily="50" charset="-128"/>
                <a:ea typeface="メイリオ" panose="020B0604030504040204" pitchFamily="50" charset="-128"/>
              </a:rPr>
              <a:t>配布する</a:t>
            </a:r>
            <a:r>
              <a:rPr kumimoji="1" lang="ja-JP" altLang="en-US" sz="1100" u="sng" dirty="0" smtClean="0">
                <a:solidFill>
                  <a:srgbClr val="FF0000"/>
                </a:solidFill>
                <a:latin typeface="メイリオ" panose="020B0604030504040204" pitchFamily="50" charset="-128"/>
                <a:ea typeface="メイリオ" panose="020B0604030504040204" pitchFamily="50" charset="-128"/>
              </a:rPr>
              <a:t>チャージ用ＱＲコードは</a:t>
            </a:r>
            <a:r>
              <a:rPr kumimoji="1" lang="en-US" altLang="ja-JP" sz="1100" u="sng" dirty="0" smtClean="0">
                <a:solidFill>
                  <a:srgbClr val="FF0000"/>
                </a:solidFill>
                <a:latin typeface="メイリオ" panose="020B0604030504040204" pitchFamily="50" charset="-128"/>
                <a:ea typeface="メイリオ" panose="020B0604030504040204" pitchFamily="50" charset="-128"/>
              </a:rPr>
              <a:t>1</a:t>
            </a:r>
            <a:r>
              <a:rPr kumimoji="1" lang="ja-JP" altLang="en-US" sz="1100" u="sng" dirty="0" smtClean="0">
                <a:solidFill>
                  <a:srgbClr val="FF0000"/>
                </a:solidFill>
                <a:latin typeface="メイリオ" panose="020B0604030504040204" pitchFamily="50" charset="-128"/>
                <a:ea typeface="メイリオ" panose="020B0604030504040204" pitchFamily="50" charset="-128"/>
              </a:rPr>
              <a:t>枚</a:t>
            </a:r>
            <a:r>
              <a:rPr kumimoji="1" lang="ja-JP" altLang="en-US" sz="1100" dirty="0" smtClean="0">
                <a:solidFill>
                  <a:schemeClr val="tx1"/>
                </a:solidFill>
                <a:latin typeface="メイリオ" panose="020B0604030504040204" pitchFamily="50" charset="-128"/>
                <a:ea typeface="メイリオ" panose="020B0604030504040204" pitchFamily="50" charset="-128"/>
              </a:rPr>
              <a:t>です。</a:t>
            </a:r>
            <a:endParaRPr kumimoji="1" lang="en-US" altLang="ja-JP" sz="1100" dirty="0" smtClean="0">
              <a:solidFill>
                <a:schemeClr val="tx1"/>
              </a:solidFill>
              <a:latin typeface="メイリオ" panose="020B0604030504040204" pitchFamily="50" charset="-128"/>
              <a:ea typeface="メイリオ" panose="020B0604030504040204" pitchFamily="50" charset="-128"/>
            </a:endParaRPr>
          </a:p>
          <a:p>
            <a:r>
              <a:rPr kumimoji="1" lang="ja-JP" altLang="en-US" sz="1100" dirty="0" smtClean="0">
                <a:solidFill>
                  <a:schemeClr val="tx1"/>
                </a:solidFill>
                <a:latin typeface="メイリオ" panose="020B0604030504040204" pitchFamily="50" charset="-128"/>
                <a:ea typeface="メイリオ" panose="020B0604030504040204" pitchFamily="50" charset="-128"/>
              </a:rPr>
              <a:t>＊全ての宿泊施設で共通のＱＲコード使用しますので、</a:t>
            </a:r>
            <a:r>
              <a:rPr kumimoji="1" lang="ja-JP" altLang="en-US" sz="1100" b="1" dirty="0" smtClean="0">
                <a:solidFill>
                  <a:srgbClr val="FF0000"/>
                </a:solidFill>
                <a:latin typeface="メイリオ" panose="020B0604030504040204" pitchFamily="50" charset="-128"/>
                <a:ea typeface="メイリオ" panose="020B0604030504040204" pitchFamily="50" charset="-128"/>
              </a:rPr>
              <a:t>チャージが出来ない場合は既に</a:t>
            </a:r>
            <a:r>
              <a:rPr kumimoji="1" lang="en-US" altLang="ja-JP" sz="1100" b="1" dirty="0" smtClean="0">
                <a:solidFill>
                  <a:srgbClr val="FF0000"/>
                </a:solidFill>
                <a:latin typeface="メイリオ" panose="020B0604030504040204" pitchFamily="50" charset="-128"/>
                <a:ea typeface="メイリオ" panose="020B0604030504040204" pitchFamily="50" charset="-128"/>
              </a:rPr>
              <a:t>1</a:t>
            </a:r>
            <a:r>
              <a:rPr kumimoji="1" lang="ja-JP" altLang="en-US" sz="1100" b="1" dirty="0" smtClean="0">
                <a:solidFill>
                  <a:srgbClr val="FF0000"/>
                </a:solidFill>
                <a:latin typeface="メイリオ" panose="020B0604030504040204" pitchFamily="50" charset="-128"/>
                <a:ea typeface="メイリオ" panose="020B0604030504040204" pitchFamily="50" charset="-128"/>
              </a:rPr>
              <a:t>泊利用済です。</a:t>
            </a:r>
            <a:endParaRPr kumimoji="1" lang="ja-JP" altLang="en-US" sz="1100" b="1" dirty="0">
              <a:solidFill>
                <a:srgbClr val="FF0000"/>
              </a:solidFill>
              <a:latin typeface="メイリオ" panose="020B0604030504040204" pitchFamily="50" charset="-128"/>
              <a:ea typeface="メイリオ" panose="020B0604030504040204" pitchFamily="50" charset="-128"/>
            </a:endParaRPr>
          </a:p>
        </p:txBody>
      </p:sp>
      <p:sp>
        <p:nvSpPr>
          <p:cNvPr id="128" name="テキスト ボックス 127"/>
          <p:cNvSpPr txBox="1"/>
          <p:nvPr/>
        </p:nvSpPr>
        <p:spPr>
          <a:xfrm>
            <a:off x="4666397" y="6557952"/>
            <a:ext cx="573206" cy="369332"/>
          </a:xfrm>
          <a:prstGeom prst="rect">
            <a:avLst/>
          </a:prstGeom>
          <a:noFill/>
        </p:spPr>
        <p:txBody>
          <a:bodyPr wrap="square" rtlCol="0">
            <a:spAutoFit/>
          </a:bodyPr>
          <a:lstStyle/>
          <a:p>
            <a:pPr algn="ctr"/>
            <a:r>
              <a:rPr kumimoji="1" lang="ja-JP" altLang="en-US" b="1" dirty="0" smtClean="0">
                <a:latin typeface="メイリオ" panose="020B0604030504040204" pitchFamily="50" charset="-128"/>
                <a:ea typeface="メイリオ" panose="020B0604030504040204" pitchFamily="50" charset="-128"/>
              </a:rPr>
              <a:t>５</a:t>
            </a:r>
            <a:endParaRPr kumimoji="1" lang="ja-JP" altLang="en-US" b="1" dirty="0">
              <a:latin typeface="メイリオ" panose="020B0604030504040204" pitchFamily="50" charset="-128"/>
              <a:ea typeface="メイリオ" panose="020B0604030504040204" pitchFamily="50" charset="-128"/>
            </a:endParaRPr>
          </a:p>
        </p:txBody>
      </p:sp>
      <p:grpSp>
        <p:nvGrpSpPr>
          <p:cNvPr id="129" name="グループ化 128"/>
          <p:cNvGrpSpPr/>
          <p:nvPr/>
        </p:nvGrpSpPr>
        <p:grpSpPr>
          <a:xfrm>
            <a:off x="6344141" y="1201730"/>
            <a:ext cx="3399788" cy="462627"/>
            <a:chOff x="6250094" y="1201325"/>
            <a:chExt cx="3399788" cy="462627"/>
          </a:xfrm>
        </p:grpSpPr>
        <p:sp>
          <p:nvSpPr>
            <p:cNvPr id="130" name="テキスト ボックス 129"/>
            <p:cNvSpPr txBox="1"/>
            <p:nvPr/>
          </p:nvSpPr>
          <p:spPr>
            <a:xfrm>
              <a:off x="6250094" y="1201325"/>
              <a:ext cx="727868" cy="338554"/>
            </a:xfrm>
            <a:prstGeom prst="rect">
              <a:avLst/>
            </a:prstGeom>
            <a:noFill/>
          </p:spPr>
          <p:txBody>
            <a:bodyPr wrap="square" rtlCol="0">
              <a:spAutoFit/>
            </a:bodyPr>
            <a:lstStyle/>
            <a:p>
              <a:r>
                <a:rPr kumimoji="1" lang="ja-JP" altLang="en-US" sz="800" dirty="0" smtClean="0">
                  <a:latin typeface="メイリオ" panose="020B0604030504040204" pitchFamily="50" charset="-128"/>
                  <a:ea typeface="メイリオ" panose="020B0604030504040204" pitchFamily="50" charset="-128"/>
                </a:rPr>
                <a:t>申請フォームについて</a:t>
              </a:r>
              <a:endParaRPr kumimoji="1" lang="ja-JP" altLang="en-US" sz="800" dirty="0">
                <a:latin typeface="メイリオ" panose="020B0604030504040204" pitchFamily="50" charset="-128"/>
                <a:ea typeface="メイリオ" panose="020B0604030504040204" pitchFamily="50" charset="-128"/>
              </a:endParaRPr>
            </a:p>
          </p:txBody>
        </p:sp>
        <p:sp>
          <p:nvSpPr>
            <p:cNvPr id="131" name="テキスト ボックス 130"/>
            <p:cNvSpPr txBox="1"/>
            <p:nvPr/>
          </p:nvSpPr>
          <p:spPr>
            <a:xfrm>
              <a:off x="6916247" y="1202287"/>
              <a:ext cx="727868" cy="461665"/>
            </a:xfrm>
            <a:prstGeom prst="rect">
              <a:avLst/>
            </a:prstGeom>
            <a:noFill/>
          </p:spPr>
          <p:txBody>
            <a:bodyPr wrap="square" rtlCol="0">
              <a:spAutoFit/>
            </a:bodyPr>
            <a:lstStyle/>
            <a:p>
              <a:r>
                <a:rPr kumimoji="1" lang="ja-JP" altLang="en-US" sz="800" dirty="0" smtClean="0">
                  <a:latin typeface="メイリオ" panose="020B0604030504040204" pitchFamily="50" charset="-128"/>
                  <a:ea typeface="メイリオ" panose="020B0604030504040204" pitchFamily="50" charset="-128"/>
                </a:rPr>
                <a:t>ウォレットの追加とチャージ</a:t>
              </a:r>
              <a:endParaRPr kumimoji="1" lang="ja-JP" altLang="en-US" sz="800" dirty="0">
                <a:latin typeface="メイリオ" panose="020B0604030504040204" pitchFamily="50" charset="-128"/>
                <a:ea typeface="メイリオ" panose="020B0604030504040204" pitchFamily="50" charset="-128"/>
              </a:endParaRPr>
            </a:p>
          </p:txBody>
        </p:sp>
        <p:sp>
          <p:nvSpPr>
            <p:cNvPr id="132" name="テキスト ボックス 131"/>
            <p:cNvSpPr txBox="1"/>
            <p:nvPr/>
          </p:nvSpPr>
          <p:spPr>
            <a:xfrm>
              <a:off x="7536686" y="1215408"/>
              <a:ext cx="727868" cy="215444"/>
            </a:xfrm>
            <a:prstGeom prst="rect">
              <a:avLst/>
            </a:prstGeom>
            <a:noFill/>
          </p:spPr>
          <p:txBody>
            <a:bodyPr wrap="square" rtlCol="0">
              <a:spAutoFit/>
            </a:bodyPr>
            <a:lstStyle/>
            <a:p>
              <a:r>
                <a:rPr kumimoji="1" lang="ja-JP" altLang="en-US" sz="800" dirty="0" smtClean="0">
                  <a:latin typeface="メイリオ" panose="020B0604030504040204" pitchFamily="50" charset="-128"/>
                  <a:ea typeface="メイリオ" panose="020B0604030504040204" pitchFamily="50" charset="-128"/>
                </a:rPr>
                <a:t>決済の流れ</a:t>
              </a:r>
              <a:endParaRPr kumimoji="1" lang="ja-JP" altLang="en-US" sz="800" dirty="0">
                <a:latin typeface="メイリオ" panose="020B0604030504040204" pitchFamily="50" charset="-128"/>
                <a:ea typeface="メイリオ" panose="020B0604030504040204" pitchFamily="50" charset="-128"/>
              </a:endParaRPr>
            </a:p>
          </p:txBody>
        </p:sp>
        <p:sp>
          <p:nvSpPr>
            <p:cNvPr id="134" name="テキスト ボックス 133"/>
            <p:cNvSpPr txBox="1"/>
            <p:nvPr/>
          </p:nvSpPr>
          <p:spPr>
            <a:xfrm>
              <a:off x="8264554" y="1201894"/>
              <a:ext cx="727868" cy="215444"/>
            </a:xfrm>
            <a:prstGeom prst="rect">
              <a:avLst/>
            </a:prstGeom>
            <a:noFill/>
          </p:spPr>
          <p:txBody>
            <a:bodyPr wrap="square" rtlCol="0">
              <a:spAutoFit/>
            </a:bodyPr>
            <a:lstStyle/>
            <a:p>
              <a:r>
                <a:rPr kumimoji="1" lang="ja-JP" altLang="en-US" sz="800" dirty="0" smtClean="0">
                  <a:latin typeface="メイリオ" panose="020B0604030504040204" pitchFamily="50" charset="-128"/>
                  <a:ea typeface="メイリオ" panose="020B0604030504040204" pitchFamily="50" charset="-128"/>
                </a:rPr>
                <a:t>報告事務</a:t>
              </a:r>
              <a:endParaRPr kumimoji="1" lang="ja-JP" altLang="en-US" sz="800" dirty="0">
                <a:latin typeface="メイリオ" panose="020B0604030504040204" pitchFamily="50" charset="-128"/>
                <a:ea typeface="メイリオ" panose="020B0604030504040204" pitchFamily="50" charset="-128"/>
              </a:endParaRPr>
            </a:p>
          </p:txBody>
        </p:sp>
        <p:sp>
          <p:nvSpPr>
            <p:cNvPr id="135" name="テキスト ボックス 134"/>
            <p:cNvSpPr txBox="1"/>
            <p:nvPr/>
          </p:nvSpPr>
          <p:spPr>
            <a:xfrm>
              <a:off x="8922014" y="1211054"/>
              <a:ext cx="727868" cy="215444"/>
            </a:xfrm>
            <a:prstGeom prst="rect">
              <a:avLst/>
            </a:prstGeom>
            <a:noFill/>
          </p:spPr>
          <p:txBody>
            <a:bodyPr wrap="square" rtlCol="0">
              <a:spAutoFit/>
            </a:bodyPr>
            <a:lstStyle/>
            <a:p>
              <a:r>
                <a:rPr kumimoji="1" lang="ja-JP" altLang="en-US" sz="800" dirty="0" smtClean="0">
                  <a:latin typeface="メイリオ" panose="020B0604030504040204" pitchFamily="50" charset="-128"/>
                  <a:ea typeface="メイリオ" panose="020B0604030504040204" pitchFamily="50" charset="-128"/>
                </a:rPr>
                <a:t>留意事項</a:t>
              </a:r>
              <a:endParaRPr kumimoji="1" lang="ja-JP" altLang="en-US" sz="800" dirty="0">
                <a:latin typeface="メイリオ" panose="020B0604030504040204" pitchFamily="50" charset="-128"/>
                <a:ea typeface="メイリオ" panose="020B0604030504040204" pitchFamily="50" charset="-128"/>
              </a:endParaRPr>
            </a:p>
          </p:txBody>
        </p:sp>
      </p:grpSp>
      <p:sp>
        <p:nvSpPr>
          <p:cNvPr id="136" name="テキスト ボックス 135"/>
          <p:cNvSpPr txBox="1"/>
          <p:nvPr/>
        </p:nvSpPr>
        <p:spPr>
          <a:xfrm>
            <a:off x="7072009" y="180856"/>
            <a:ext cx="2483893" cy="369332"/>
          </a:xfrm>
          <a:prstGeom prst="rect">
            <a:avLst/>
          </a:prstGeom>
          <a:noFill/>
        </p:spPr>
        <p:txBody>
          <a:bodyPr wrap="square" rtlCol="0">
            <a:spAutoFit/>
          </a:bodyPr>
          <a:lstStyle/>
          <a:p>
            <a:r>
              <a:rPr kumimoji="1" lang="ja-JP" altLang="en-US" i="1" dirty="0" smtClean="0">
                <a:solidFill>
                  <a:srgbClr val="9C0202"/>
                </a:solidFill>
                <a:latin typeface="ARマーカー体E" panose="040B0909000000000000" pitchFamily="49" charset="-128"/>
                <a:ea typeface="ARマーカー体E" panose="040B0909000000000000" pitchFamily="49" charset="-128"/>
              </a:rPr>
              <a:t>～</a:t>
            </a:r>
            <a:r>
              <a:rPr kumimoji="1" lang="en-US" altLang="ja-JP" i="1" dirty="0" smtClean="0">
                <a:solidFill>
                  <a:srgbClr val="9C0202"/>
                </a:solidFill>
                <a:latin typeface="ARマーカー体E" panose="040B0909000000000000" pitchFamily="49" charset="-128"/>
                <a:ea typeface="ARマーカー体E" panose="040B0909000000000000" pitchFamily="49" charset="-128"/>
              </a:rPr>
              <a:t>【</a:t>
            </a:r>
            <a:r>
              <a:rPr kumimoji="1" lang="ja-JP" altLang="en-US" i="1" dirty="0" smtClean="0">
                <a:solidFill>
                  <a:srgbClr val="9C0202"/>
                </a:solidFill>
                <a:latin typeface="ARマーカー体E" panose="040B0909000000000000" pitchFamily="49" charset="-128"/>
                <a:ea typeface="ARマーカー体E" panose="040B0909000000000000" pitchFamily="49" charset="-128"/>
              </a:rPr>
              <a:t>新</a:t>
            </a:r>
            <a:r>
              <a:rPr kumimoji="1" lang="en-US" altLang="ja-JP" i="1" dirty="0" smtClean="0">
                <a:solidFill>
                  <a:srgbClr val="9C0202"/>
                </a:solidFill>
                <a:latin typeface="ARマーカー体E" panose="040B0909000000000000" pitchFamily="49" charset="-128"/>
                <a:ea typeface="ARマーカー体E" panose="040B0909000000000000" pitchFamily="49" charset="-128"/>
              </a:rPr>
              <a:t>】</a:t>
            </a:r>
            <a:r>
              <a:rPr kumimoji="1" lang="ja-JP" altLang="en-US" i="1" dirty="0" smtClean="0">
                <a:solidFill>
                  <a:srgbClr val="9C0202"/>
                </a:solidFill>
                <a:latin typeface="ARマーカー体E" panose="040B0909000000000000" pitchFamily="49" charset="-128"/>
                <a:ea typeface="ARマーカー体E" panose="040B0909000000000000" pitchFamily="49" charset="-128"/>
              </a:rPr>
              <a:t>対馬藩札～</a:t>
            </a:r>
            <a:endParaRPr kumimoji="1" lang="ja-JP" altLang="en-US" i="1" dirty="0">
              <a:solidFill>
                <a:srgbClr val="9C0202"/>
              </a:solidFill>
              <a:latin typeface="ARマーカー体E" panose="040B0909000000000000" pitchFamily="49" charset="-128"/>
              <a:ea typeface="ARマーカー体E" panose="040B0909000000000000" pitchFamily="49" charset="-128"/>
            </a:endParaRPr>
          </a:p>
        </p:txBody>
      </p:sp>
    </p:spTree>
    <p:extLst>
      <p:ext uri="{BB962C8B-B14F-4D97-AF65-F5344CB8AC3E}">
        <p14:creationId xmlns:p14="http://schemas.microsoft.com/office/powerpoint/2010/main" val="3584688428"/>
      </p:ext>
    </p:extLst>
  </p:cSld>
  <p:clrMapOvr>
    <a:masterClrMapping/>
  </p:clrMapOvr>
  <mc:AlternateContent xmlns:mc="http://schemas.openxmlformats.org/markup-compatibility/2006" xmlns:p14="http://schemas.microsoft.com/office/powerpoint/2010/main">
    <mc:Choice Requires="p14">
      <p:transition spd="slow" p14:dur="2000" advTm="38641"/>
    </mc:Choice>
    <mc:Fallback xmlns="">
      <p:transition spd="slow" advTm="38641"/>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442414" y="125132"/>
            <a:ext cx="2934269" cy="523220"/>
          </a:xfrm>
          <a:prstGeom prst="rect">
            <a:avLst/>
          </a:prstGeom>
          <a:noFill/>
        </p:spPr>
        <p:txBody>
          <a:bodyPr wrap="square" rtlCol="0">
            <a:spAutoFit/>
          </a:bodyPr>
          <a:lstStyle/>
          <a:p>
            <a:r>
              <a:rPr kumimoji="1" lang="ja-JP" altLang="en-US" sz="28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運用事務</a:t>
            </a:r>
            <a:endParaRPr kumimoji="1" lang="ja-JP" altLang="en-US" sz="28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cxnSp>
        <p:nvCxnSpPr>
          <p:cNvPr id="20" name="直線コネクタ 19"/>
          <p:cNvCxnSpPr/>
          <p:nvPr/>
        </p:nvCxnSpPr>
        <p:spPr>
          <a:xfrm>
            <a:off x="442414" y="650441"/>
            <a:ext cx="9021171" cy="0"/>
          </a:xfrm>
          <a:prstGeom prst="line">
            <a:avLst/>
          </a:prstGeom>
          <a:ln w="57150">
            <a:solidFill>
              <a:srgbClr val="9C0202"/>
            </a:solidFil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442414" y="777923"/>
            <a:ext cx="1119116" cy="1046440"/>
          </a:xfrm>
          <a:prstGeom prst="rect">
            <a:avLst/>
          </a:prstGeom>
          <a:noFill/>
          <a:ln>
            <a:solidFill>
              <a:srgbClr val="9C0202"/>
            </a:solidFill>
            <a:prstDash val="sysDot"/>
          </a:ln>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ＳＴＥＰ</a:t>
            </a:r>
            <a:endParaRPr kumimoji="1" lang="en-US" altLang="ja-JP" dirty="0" smtClean="0">
              <a:latin typeface="メイリオ" panose="020B0604030504040204" pitchFamily="50" charset="-128"/>
              <a:ea typeface="メイリオ" panose="020B0604030504040204" pitchFamily="50" charset="-128"/>
            </a:endParaRPr>
          </a:p>
          <a:p>
            <a:pPr algn="ctr"/>
            <a:r>
              <a:rPr kumimoji="1" lang="ja-JP" altLang="en-US" sz="4400" dirty="0" smtClean="0">
                <a:latin typeface="メイリオ" panose="020B0604030504040204" pitchFamily="50" charset="-128"/>
                <a:ea typeface="メイリオ" panose="020B0604030504040204" pitchFamily="50" charset="-128"/>
              </a:rPr>
              <a:t>３</a:t>
            </a:r>
            <a:endParaRPr kumimoji="1" lang="ja-JP" altLang="en-US" sz="4400" dirty="0">
              <a:latin typeface="メイリオ" panose="020B0604030504040204" pitchFamily="50" charset="-128"/>
              <a:ea typeface="メイリオ" panose="020B0604030504040204" pitchFamily="50" charset="-128"/>
            </a:endParaRPr>
          </a:p>
        </p:txBody>
      </p:sp>
      <p:sp>
        <p:nvSpPr>
          <p:cNvPr id="79" name="テキスト ボックス 78"/>
          <p:cNvSpPr txBox="1"/>
          <p:nvPr/>
        </p:nvSpPr>
        <p:spPr>
          <a:xfrm>
            <a:off x="1656262" y="1001216"/>
            <a:ext cx="3296738" cy="400110"/>
          </a:xfrm>
          <a:prstGeom prst="rect">
            <a:avLst/>
          </a:prstGeom>
          <a:noFill/>
        </p:spPr>
        <p:txBody>
          <a:bodyPr wrap="square" rtlCol="0">
            <a:spAutoFit/>
          </a:bodyPr>
          <a:lstStyle/>
          <a:p>
            <a:r>
              <a:rPr kumimoji="1" lang="ja-JP" altLang="en-US" sz="2000" b="1" dirty="0" smtClean="0">
                <a:latin typeface="メイリオ" panose="020B0604030504040204" pitchFamily="50" charset="-128"/>
                <a:ea typeface="メイリオ" panose="020B0604030504040204" pitchFamily="50" charset="-128"/>
              </a:rPr>
              <a:t>利用及び決済の流れ</a:t>
            </a:r>
            <a:endParaRPr kumimoji="1" lang="en-US" altLang="ja-JP" sz="2000" b="1" dirty="0" smtClean="0">
              <a:latin typeface="メイリオ" panose="020B0604030504040204" pitchFamily="50" charset="-128"/>
              <a:ea typeface="メイリオ" panose="020B0604030504040204" pitchFamily="50" charset="-128"/>
            </a:endParaRPr>
          </a:p>
        </p:txBody>
      </p:sp>
      <p:grpSp>
        <p:nvGrpSpPr>
          <p:cNvPr id="322" name="グループ化 321"/>
          <p:cNvGrpSpPr/>
          <p:nvPr/>
        </p:nvGrpSpPr>
        <p:grpSpPr>
          <a:xfrm>
            <a:off x="6601967" y="698732"/>
            <a:ext cx="2861618" cy="529620"/>
            <a:chOff x="5122225" y="729968"/>
            <a:chExt cx="2861618" cy="529620"/>
          </a:xfrm>
        </p:grpSpPr>
        <p:sp>
          <p:nvSpPr>
            <p:cNvPr id="69" name="楕円 68"/>
            <p:cNvSpPr/>
            <p:nvPr/>
          </p:nvSpPr>
          <p:spPr>
            <a:xfrm>
              <a:off x="7709283" y="896118"/>
              <a:ext cx="274560" cy="275455"/>
            </a:xfrm>
            <a:prstGeom prst="ellipse">
              <a:avLst/>
            </a:prstGeom>
            <a:solidFill>
              <a:schemeClr val="bg1"/>
            </a:solidFill>
            <a:ln w="25400">
              <a:solidFill>
                <a:srgbClr val="9C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rgbClr val="9C0202"/>
                  </a:solidFill>
                </a:rPr>
                <a:t>５</a:t>
              </a:r>
              <a:endParaRPr kumimoji="1" lang="ja-JP" altLang="en-US" sz="1600" b="1" dirty="0">
                <a:solidFill>
                  <a:srgbClr val="9C0202"/>
                </a:solidFill>
              </a:endParaRPr>
            </a:p>
          </p:txBody>
        </p:sp>
        <p:grpSp>
          <p:nvGrpSpPr>
            <p:cNvPr id="321" name="グループ化 320"/>
            <p:cNvGrpSpPr/>
            <p:nvPr/>
          </p:nvGrpSpPr>
          <p:grpSpPr>
            <a:xfrm>
              <a:off x="5122225" y="729968"/>
              <a:ext cx="2587058" cy="529620"/>
              <a:chOff x="5122225" y="727879"/>
              <a:chExt cx="2587058" cy="529620"/>
            </a:xfrm>
          </p:grpSpPr>
          <p:cxnSp>
            <p:nvCxnSpPr>
              <p:cNvPr id="77" name="直線矢印コネクタ 76"/>
              <p:cNvCxnSpPr>
                <a:endCxn id="69" idx="2"/>
              </p:cNvCxnSpPr>
              <p:nvPr/>
            </p:nvCxnSpPr>
            <p:spPr>
              <a:xfrm>
                <a:off x="5370287" y="1029297"/>
                <a:ext cx="2338996" cy="4549"/>
              </a:xfrm>
              <a:prstGeom prst="straightConnector1">
                <a:avLst/>
              </a:prstGeom>
              <a:ln w="15875">
                <a:solidFill>
                  <a:srgbClr val="9C0202"/>
                </a:solidFill>
                <a:tailEnd type="triangle"/>
              </a:ln>
            </p:spPr>
            <p:style>
              <a:lnRef idx="1">
                <a:schemeClr val="accent1"/>
              </a:lnRef>
              <a:fillRef idx="0">
                <a:schemeClr val="accent1"/>
              </a:fillRef>
              <a:effectRef idx="0">
                <a:schemeClr val="accent1"/>
              </a:effectRef>
              <a:fontRef idx="minor">
                <a:schemeClr val="tx1"/>
              </a:fontRef>
            </p:style>
          </p:cxnSp>
          <p:sp>
            <p:nvSpPr>
              <p:cNvPr id="6" name="楕円 5"/>
              <p:cNvSpPr/>
              <p:nvPr/>
            </p:nvSpPr>
            <p:spPr>
              <a:xfrm>
                <a:off x="5122225" y="884118"/>
                <a:ext cx="274560" cy="275455"/>
              </a:xfrm>
              <a:prstGeom prst="ellipse">
                <a:avLst/>
              </a:prstGeom>
              <a:solidFill>
                <a:schemeClr val="bg1"/>
              </a:solidFill>
              <a:ln w="25400">
                <a:solidFill>
                  <a:srgbClr val="9C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rgbClr val="9C0202"/>
                    </a:solidFill>
                  </a:rPr>
                  <a:t>１</a:t>
                </a:r>
                <a:endParaRPr kumimoji="1" lang="ja-JP" altLang="en-US" sz="1600" b="1" dirty="0">
                  <a:solidFill>
                    <a:srgbClr val="9C0202"/>
                  </a:solidFill>
                </a:endParaRPr>
              </a:p>
            </p:txBody>
          </p:sp>
          <p:sp>
            <p:nvSpPr>
              <p:cNvPr id="67" name="楕円 66"/>
              <p:cNvSpPr/>
              <p:nvPr/>
            </p:nvSpPr>
            <p:spPr>
              <a:xfrm>
                <a:off x="5811997" y="879826"/>
                <a:ext cx="274560" cy="275455"/>
              </a:xfrm>
              <a:prstGeom prst="ellipse">
                <a:avLst/>
              </a:prstGeom>
              <a:solidFill>
                <a:schemeClr val="bg1"/>
              </a:solidFill>
              <a:ln w="25400">
                <a:solidFill>
                  <a:srgbClr val="9C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rgbClr val="9C0202"/>
                    </a:solidFill>
                  </a:rPr>
                  <a:t>２</a:t>
                </a:r>
                <a:endParaRPr kumimoji="1" lang="ja-JP" altLang="en-US" sz="1600" b="1" dirty="0">
                  <a:solidFill>
                    <a:srgbClr val="9C0202"/>
                  </a:solidFill>
                </a:endParaRPr>
              </a:p>
            </p:txBody>
          </p:sp>
          <p:sp>
            <p:nvSpPr>
              <p:cNvPr id="68" name="楕円 67"/>
              <p:cNvSpPr/>
              <p:nvPr/>
            </p:nvSpPr>
            <p:spPr>
              <a:xfrm>
                <a:off x="7055894" y="887019"/>
                <a:ext cx="274560" cy="275455"/>
              </a:xfrm>
              <a:prstGeom prst="ellipse">
                <a:avLst/>
              </a:prstGeom>
              <a:solidFill>
                <a:schemeClr val="bg1"/>
              </a:solidFill>
              <a:ln w="25400">
                <a:solidFill>
                  <a:srgbClr val="9C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rgbClr val="9C0202"/>
                    </a:solidFill>
                  </a:rPr>
                  <a:t>４</a:t>
                </a:r>
                <a:endParaRPr kumimoji="1" lang="ja-JP" altLang="en-US" sz="1600" b="1" dirty="0">
                  <a:solidFill>
                    <a:srgbClr val="9C0202"/>
                  </a:solidFill>
                </a:endParaRPr>
              </a:p>
            </p:txBody>
          </p:sp>
          <p:grpSp>
            <p:nvGrpSpPr>
              <p:cNvPr id="228" name="グループ化 227"/>
              <p:cNvGrpSpPr/>
              <p:nvPr/>
            </p:nvGrpSpPr>
            <p:grpSpPr>
              <a:xfrm>
                <a:off x="6405596" y="727879"/>
                <a:ext cx="557981" cy="529620"/>
                <a:chOff x="5696982" y="717865"/>
                <a:chExt cx="557981" cy="529620"/>
              </a:xfrm>
            </p:grpSpPr>
            <p:cxnSp>
              <p:nvCxnSpPr>
                <p:cNvPr id="111" name="直線コネクタ 110"/>
                <p:cNvCxnSpPr/>
                <p:nvPr/>
              </p:nvCxnSpPr>
              <p:spPr>
                <a:xfrm flipH="1">
                  <a:off x="6119551" y="767641"/>
                  <a:ext cx="81359" cy="112393"/>
                </a:xfrm>
                <a:prstGeom prst="line">
                  <a:avLst/>
                </a:prstGeom>
                <a:ln w="28575">
                  <a:solidFill>
                    <a:srgbClr val="9C0202"/>
                  </a:solidFill>
                </a:ln>
              </p:spPr>
              <p:style>
                <a:lnRef idx="1">
                  <a:schemeClr val="accent1"/>
                </a:lnRef>
                <a:fillRef idx="0">
                  <a:schemeClr val="accent1"/>
                </a:fillRef>
                <a:effectRef idx="0">
                  <a:schemeClr val="accent1"/>
                </a:effectRef>
                <a:fontRef idx="minor">
                  <a:schemeClr val="tx1"/>
                </a:fontRef>
              </p:style>
            </p:cxnSp>
            <p:sp>
              <p:nvSpPr>
                <p:cNvPr id="85" name="楕円 84"/>
                <p:cNvSpPr/>
                <p:nvPr/>
              </p:nvSpPr>
              <p:spPr>
                <a:xfrm>
                  <a:off x="5696982" y="788733"/>
                  <a:ext cx="378829" cy="458752"/>
                </a:xfrm>
                <a:prstGeom prst="ellipse">
                  <a:avLst/>
                </a:prstGeom>
                <a:solidFill>
                  <a:srgbClr val="9C0202"/>
                </a:solidFill>
                <a:ln w="25400">
                  <a:solidFill>
                    <a:srgbClr val="9C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bg1"/>
                      </a:solidFill>
                      <a:latin typeface="メイリオ" panose="020B0604030504040204" pitchFamily="50" charset="-128"/>
                      <a:ea typeface="メイリオ" panose="020B0604030504040204" pitchFamily="50" charset="-128"/>
                    </a:rPr>
                    <a:t>３</a:t>
                  </a:r>
                  <a:endParaRPr kumimoji="1" lang="ja-JP" altLang="en-US" sz="1600" b="1" dirty="0">
                    <a:solidFill>
                      <a:schemeClr val="bg1"/>
                    </a:solidFill>
                    <a:latin typeface="メイリオ" panose="020B0604030504040204" pitchFamily="50" charset="-128"/>
                    <a:ea typeface="メイリオ" panose="020B0604030504040204" pitchFamily="50" charset="-128"/>
                  </a:endParaRPr>
                </a:p>
              </p:txBody>
            </p:sp>
            <p:cxnSp>
              <p:nvCxnSpPr>
                <p:cNvPr id="92" name="直線コネクタ 91"/>
                <p:cNvCxnSpPr/>
                <p:nvPr/>
              </p:nvCxnSpPr>
              <p:spPr>
                <a:xfrm flipH="1">
                  <a:off x="6065499" y="717865"/>
                  <a:ext cx="54052" cy="112334"/>
                </a:xfrm>
                <a:prstGeom prst="line">
                  <a:avLst/>
                </a:prstGeom>
                <a:ln w="28575">
                  <a:solidFill>
                    <a:srgbClr val="9C0202"/>
                  </a:solidFill>
                </a:ln>
              </p:spPr>
              <p:style>
                <a:lnRef idx="1">
                  <a:schemeClr val="accent1"/>
                </a:lnRef>
                <a:fillRef idx="0">
                  <a:schemeClr val="accent1"/>
                </a:fillRef>
                <a:effectRef idx="0">
                  <a:schemeClr val="accent1"/>
                </a:effectRef>
                <a:fontRef idx="minor">
                  <a:schemeClr val="tx1"/>
                </a:fontRef>
              </p:style>
            </p:cxnSp>
            <p:cxnSp>
              <p:nvCxnSpPr>
                <p:cNvPr id="112" name="直線コネクタ 111"/>
                <p:cNvCxnSpPr/>
                <p:nvPr/>
              </p:nvCxnSpPr>
              <p:spPr>
                <a:xfrm flipH="1">
                  <a:off x="6160231" y="880034"/>
                  <a:ext cx="94732" cy="56196"/>
                </a:xfrm>
                <a:prstGeom prst="line">
                  <a:avLst/>
                </a:prstGeom>
                <a:ln w="28575">
                  <a:solidFill>
                    <a:srgbClr val="9C0202"/>
                  </a:solidFill>
                </a:ln>
              </p:spPr>
              <p:style>
                <a:lnRef idx="1">
                  <a:schemeClr val="accent1"/>
                </a:lnRef>
                <a:fillRef idx="0">
                  <a:schemeClr val="accent1"/>
                </a:fillRef>
                <a:effectRef idx="0">
                  <a:schemeClr val="accent1"/>
                </a:effectRef>
                <a:fontRef idx="minor">
                  <a:schemeClr val="tx1"/>
                </a:fontRef>
              </p:style>
            </p:cxnSp>
          </p:grpSp>
        </p:grpSp>
      </p:grpSp>
      <p:pic>
        <p:nvPicPr>
          <p:cNvPr id="119" name="図 118"/>
          <p:cNvPicPr>
            <a:picLocks noChangeAspect="1"/>
          </p:cNvPicPr>
          <p:nvPr/>
        </p:nvPicPr>
        <p:blipFill>
          <a:blip r:embed="rId3"/>
          <a:stretch>
            <a:fillRect/>
          </a:stretch>
        </p:blipFill>
        <p:spPr>
          <a:xfrm>
            <a:off x="-3988746" y="2153312"/>
            <a:ext cx="644106" cy="1090562"/>
          </a:xfrm>
          <a:prstGeom prst="rect">
            <a:avLst/>
          </a:prstGeom>
        </p:spPr>
      </p:pic>
      <p:pic>
        <p:nvPicPr>
          <p:cNvPr id="33" name="図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161" y="4309274"/>
            <a:ext cx="874300" cy="484539"/>
          </a:xfrm>
          <a:prstGeom prst="rect">
            <a:avLst/>
          </a:prstGeom>
          <a:solidFill>
            <a:srgbClr val="FFFFFF"/>
          </a:solidFill>
        </p:spPr>
      </p:pic>
      <p:grpSp>
        <p:nvGrpSpPr>
          <p:cNvPr id="35" name="グループ化 34"/>
          <p:cNvGrpSpPr/>
          <p:nvPr/>
        </p:nvGrpSpPr>
        <p:grpSpPr>
          <a:xfrm>
            <a:off x="442414" y="1912031"/>
            <a:ext cx="1033471" cy="537584"/>
            <a:chOff x="793294" y="1895745"/>
            <a:chExt cx="1033471" cy="537584"/>
          </a:xfrm>
        </p:grpSpPr>
        <p:sp>
          <p:nvSpPr>
            <p:cNvPr id="125" name="二等辺三角形 124"/>
            <p:cNvSpPr/>
            <p:nvPr/>
          </p:nvSpPr>
          <p:spPr>
            <a:xfrm rot="5400000">
              <a:off x="1066567" y="1673131"/>
              <a:ext cx="537584" cy="982812"/>
            </a:xfrm>
            <a:prstGeom prst="triangle">
              <a:avLst>
                <a:gd name="adj" fmla="val 55187"/>
              </a:avLst>
            </a:prstGeom>
            <a:solidFill>
              <a:srgbClr val="9C0202"/>
            </a:solidFill>
            <a:ln w="38100">
              <a:solidFill>
                <a:srgbClr val="9C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793294" y="2030668"/>
              <a:ext cx="768236" cy="369332"/>
            </a:xfrm>
            <a:prstGeom prst="rect">
              <a:avLst/>
            </a:prstGeom>
            <a:noFill/>
          </p:spPr>
          <p:txBody>
            <a:bodyPr wrap="square" rtlCol="0">
              <a:spAutoFit/>
            </a:bodyPr>
            <a:lstStyle/>
            <a:p>
              <a:pPr algn="ctr"/>
              <a:r>
                <a:rPr kumimoji="1" lang="ja-JP" altLang="en-US"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流れ</a:t>
              </a:r>
              <a:endParaRPr kumimoji="1" lang="ja-JP" altLang="en-US"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grpSp>
      <p:sp>
        <p:nvSpPr>
          <p:cNvPr id="5" name="テキスト ボックス 4"/>
          <p:cNvSpPr txBox="1"/>
          <p:nvPr/>
        </p:nvSpPr>
        <p:spPr>
          <a:xfrm>
            <a:off x="2193274" y="2288233"/>
            <a:ext cx="6169398" cy="307777"/>
          </a:xfrm>
          <a:prstGeom prst="rect">
            <a:avLst/>
          </a:prstGeom>
          <a:solidFill>
            <a:srgbClr val="9C0202"/>
          </a:solidFill>
          <a:ln>
            <a:solidFill>
              <a:srgbClr val="9C0202"/>
            </a:solidFill>
          </a:ln>
        </p:spPr>
        <p:txBody>
          <a:bodyPr wrap="square" rtlCol="0">
            <a:spAutoFit/>
          </a:bodyPr>
          <a:lstStyle/>
          <a:p>
            <a:pPr algn="ctr"/>
            <a:r>
              <a:rPr kumimoji="1" lang="ja-JP" altLang="en-US" sz="1400" b="1" dirty="0" smtClean="0">
                <a:solidFill>
                  <a:schemeClr val="bg1"/>
                </a:solidFill>
                <a:latin typeface="メイリオ" panose="020B0604030504040204" pitchFamily="50" charset="-128"/>
                <a:ea typeface="メイリオ" panose="020B0604030504040204" pitchFamily="50" charset="-128"/>
              </a:rPr>
              <a:t>チャージされたポイントを使って支払を行います。</a:t>
            </a:r>
            <a:endParaRPr kumimoji="1" lang="en-US" altLang="ja-JP" sz="1400" b="1" dirty="0" smtClean="0">
              <a:solidFill>
                <a:schemeClr val="bg1"/>
              </a:solidFill>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3014020" y="2186110"/>
            <a:ext cx="1289647" cy="723275"/>
          </a:xfrm>
          <a:prstGeom prst="rect">
            <a:avLst/>
          </a:prstGeom>
          <a:noFill/>
        </p:spPr>
        <p:txBody>
          <a:bodyPr wrap="square" rtlCol="0">
            <a:spAutoFit/>
          </a:bodyPr>
          <a:lstStyle/>
          <a:p>
            <a:endParaRPr kumimoji="1" lang="en-US" altLang="ja-JP" sz="400" b="1" dirty="0" smtClean="0">
              <a:solidFill>
                <a:srgbClr val="FF0000"/>
              </a:solidFill>
              <a:latin typeface="メイリオ" panose="020B0604030504040204" pitchFamily="50" charset="-128"/>
              <a:ea typeface="メイリオ" panose="020B0604030504040204" pitchFamily="50" charset="-128"/>
            </a:endParaRPr>
          </a:p>
          <a:p>
            <a:r>
              <a:rPr kumimoji="1" lang="ja-JP" altLang="en-US" sz="1200" b="1" dirty="0" smtClean="0">
                <a:solidFill>
                  <a:srgbClr val="FF0000"/>
                </a:solidFill>
                <a:latin typeface="メイリオ" panose="020B0604030504040204" pitchFamily="50" charset="-128"/>
                <a:ea typeface="メイリオ" panose="020B0604030504040204" pitchFamily="50" charset="-128"/>
              </a:rPr>
              <a:t>ウォレットの追加を必ず実行してください。</a:t>
            </a:r>
            <a:endParaRPr kumimoji="1" lang="ja-JP" altLang="en-US" sz="1200" b="1" dirty="0">
              <a:solidFill>
                <a:srgbClr val="FF0000"/>
              </a:solidFill>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3069806" y="3620329"/>
            <a:ext cx="1254985" cy="1546577"/>
          </a:xfrm>
          <a:prstGeom prst="rect">
            <a:avLst/>
          </a:prstGeom>
          <a:noFill/>
        </p:spPr>
        <p:txBody>
          <a:bodyPr wrap="square" rtlCol="0">
            <a:spAutoFit/>
          </a:bodyPr>
          <a:lstStyle/>
          <a:p>
            <a:r>
              <a:rPr kumimoji="1" lang="en-US" altLang="ja-JP" sz="1050" dirty="0" smtClean="0">
                <a:latin typeface="メイリオ" panose="020B0604030504040204" pitchFamily="50" charset="-128"/>
                <a:ea typeface="メイリオ" panose="020B0604030504040204" pitchFamily="50" charset="-128"/>
              </a:rPr>
              <a:t>【</a:t>
            </a:r>
            <a:r>
              <a:rPr kumimoji="1" lang="ja-JP" altLang="en-US" sz="1050" dirty="0" smtClean="0">
                <a:latin typeface="メイリオ" panose="020B0604030504040204" pitchFamily="50" charset="-128"/>
                <a:ea typeface="メイリオ" panose="020B0604030504040204" pitchFamily="50" charset="-128"/>
              </a:rPr>
              <a:t>新</a:t>
            </a:r>
            <a:r>
              <a:rPr kumimoji="1" lang="en-US" altLang="ja-JP" sz="1050" dirty="0" smtClean="0">
                <a:latin typeface="メイリオ" panose="020B0604030504040204" pitchFamily="50" charset="-128"/>
                <a:ea typeface="メイリオ" panose="020B0604030504040204" pitchFamily="50" charset="-128"/>
              </a:rPr>
              <a:t>】</a:t>
            </a:r>
            <a:r>
              <a:rPr kumimoji="1" lang="ja-JP" altLang="en-US" sz="1050" dirty="0" smtClean="0">
                <a:latin typeface="メイリオ" panose="020B0604030504040204" pitchFamily="50" charset="-128"/>
                <a:ea typeface="メイリオ" panose="020B0604030504040204" pitchFamily="50" charset="-128"/>
              </a:rPr>
              <a:t>対馬藩札の</a:t>
            </a:r>
            <a:r>
              <a:rPr kumimoji="1" lang="ja-JP" altLang="en-US" sz="1050" dirty="0" smtClean="0">
                <a:latin typeface="メイリオ" panose="020B0604030504040204" pitchFamily="50" charset="-128"/>
                <a:ea typeface="メイリオ" panose="020B0604030504040204" pitchFamily="50" charset="-128"/>
              </a:rPr>
              <a:t>取扱開始に伴い、ポケペイアプリのウォレットも新しくなります。追加をしないとご利用出来ませんので、必ず実行してください。</a:t>
            </a:r>
            <a:endParaRPr kumimoji="1" lang="ja-JP" altLang="en-US" sz="1050" dirty="0">
              <a:latin typeface="メイリオ" panose="020B0604030504040204" pitchFamily="50" charset="-128"/>
              <a:ea typeface="メイリオ" panose="020B0604030504040204" pitchFamily="50" charset="-128"/>
            </a:endParaRPr>
          </a:p>
        </p:txBody>
      </p:sp>
      <p:cxnSp>
        <p:nvCxnSpPr>
          <p:cNvPr id="18" name="直線コネクタ 17"/>
          <p:cNvCxnSpPr/>
          <p:nvPr/>
        </p:nvCxnSpPr>
        <p:spPr>
          <a:xfrm flipH="1">
            <a:off x="-1514720" y="2416286"/>
            <a:ext cx="9525" cy="20812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a:stCxn id="125" idx="0"/>
          </p:cNvCxnSpPr>
          <p:nvPr/>
        </p:nvCxnSpPr>
        <p:spPr>
          <a:xfrm flipV="1">
            <a:off x="1475885" y="2193564"/>
            <a:ext cx="7987700" cy="15143"/>
          </a:xfrm>
          <a:prstGeom prst="line">
            <a:avLst/>
          </a:prstGeom>
          <a:ln>
            <a:solidFill>
              <a:srgbClr val="9C0202"/>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9463585" y="2193564"/>
            <a:ext cx="0" cy="2411048"/>
          </a:xfrm>
          <a:prstGeom prst="line">
            <a:avLst/>
          </a:prstGeom>
          <a:ln>
            <a:solidFill>
              <a:srgbClr val="9C0202"/>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flipH="1" flipV="1">
            <a:off x="485440" y="4604612"/>
            <a:ext cx="8986220" cy="5488"/>
          </a:xfrm>
          <a:prstGeom prst="line">
            <a:avLst/>
          </a:prstGeom>
          <a:ln>
            <a:solidFill>
              <a:srgbClr val="9C0202"/>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a:endCxn id="125" idx="4"/>
          </p:cNvCxnSpPr>
          <p:nvPr/>
        </p:nvCxnSpPr>
        <p:spPr>
          <a:xfrm flipV="1">
            <a:off x="487680" y="2449615"/>
            <a:ext cx="5393" cy="2160485"/>
          </a:xfrm>
          <a:prstGeom prst="line">
            <a:avLst/>
          </a:prstGeom>
          <a:ln>
            <a:solidFill>
              <a:srgbClr val="9C0202"/>
            </a:solidFill>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2390362" y="5229932"/>
            <a:ext cx="958850" cy="415498"/>
          </a:xfrm>
          <a:prstGeom prst="rect">
            <a:avLst/>
          </a:prstGeom>
          <a:noFill/>
        </p:spPr>
        <p:txBody>
          <a:bodyPr wrap="square" rtlCol="0">
            <a:spAutoFit/>
          </a:bodyPr>
          <a:lstStyle/>
          <a:p>
            <a:pPr algn="ctr"/>
            <a:r>
              <a:rPr kumimoji="1" lang="ja-JP" altLang="en-US" sz="700" dirty="0" smtClean="0">
                <a:latin typeface="メイリオ" panose="020B0604030504040204" pitchFamily="50" charset="-128"/>
                <a:ea typeface="メイリオ" panose="020B0604030504040204" pitchFamily="50" charset="-128"/>
              </a:rPr>
              <a:t>お使いのスマホで</a:t>
            </a:r>
            <a:endParaRPr kumimoji="1" lang="en-US" altLang="ja-JP" sz="700" dirty="0" smtClean="0">
              <a:latin typeface="メイリオ" panose="020B0604030504040204" pitchFamily="50" charset="-128"/>
              <a:ea typeface="メイリオ" panose="020B0604030504040204" pitchFamily="50" charset="-128"/>
            </a:endParaRPr>
          </a:p>
          <a:p>
            <a:pPr algn="ctr"/>
            <a:r>
              <a:rPr kumimoji="1" lang="ja-JP" altLang="en-US" sz="700" dirty="0" smtClean="0">
                <a:latin typeface="メイリオ" panose="020B0604030504040204" pitchFamily="50" charset="-128"/>
                <a:ea typeface="メイリオ" panose="020B0604030504040204" pitchFamily="50" charset="-128"/>
              </a:rPr>
              <a:t>ポケペイアプリを</a:t>
            </a:r>
            <a:endParaRPr kumimoji="1" lang="en-US" altLang="ja-JP" sz="700" dirty="0" smtClean="0">
              <a:latin typeface="メイリオ" panose="020B0604030504040204" pitchFamily="50" charset="-128"/>
              <a:ea typeface="メイリオ" panose="020B0604030504040204" pitchFamily="50" charset="-128"/>
            </a:endParaRPr>
          </a:p>
          <a:p>
            <a:pPr algn="ctr"/>
            <a:r>
              <a:rPr kumimoji="1" lang="ja-JP" altLang="en-US" sz="700" dirty="0" smtClean="0">
                <a:latin typeface="メイリオ" panose="020B0604030504040204" pitchFamily="50" charset="-128"/>
                <a:ea typeface="メイリオ" panose="020B0604030504040204" pitchFamily="50" charset="-128"/>
              </a:rPr>
              <a:t>立ち上げます。</a:t>
            </a:r>
            <a:endParaRPr kumimoji="1" lang="ja-JP" altLang="en-US" sz="700" dirty="0">
              <a:latin typeface="メイリオ" panose="020B0604030504040204" pitchFamily="50" charset="-128"/>
              <a:ea typeface="メイリオ" panose="020B0604030504040204" pitchFamily="50" charset="-128"/>
            </a:endParaRPr>
          </a:p>
        </p:txBody>
      </p:sp>
      <p:sp>
        <p:nvSpPr>
          <p:cNvPr id="43" name="テキスト ボックス 42"/>
          <p:cNvSpPr txBox="1"/>
          <p:nvPr/>
        </p:nvSpPr>
        <p:spPr>
          <a:xfrm>
            <a:off x="-2312977" y="6014914"/>
            <a:ext cx="498156" cy="184666"/>
          </a:xfrm>
          <a:prstGeom prst="rect">
            <a:avLst/>
          </a:prstGeom>
          <a:noFill/>
        </p:spPr>
        <p:txBody>
          <a:bodyPr wrap="square" rtlCol="0">
            <a:spAutoFit/>
          </a:bodyPr>
          <a:lstStyle/>
          <a:p>
            <a:r>
              <a:rPr kumimoji="1" lang="en-US" altLang="ja-JP" sz="600" dirty="0" err="1" smtClean="0">
                <a:latin typeface="メイリオ" panose="020B0604030504040204" pitchFamily="50" charset="-128"/>
                <a:ea typeface="メイリオ" panose="020B0604030504040204" pitchFamily="50" charset="-128"/>
              </a:rPr>
              <a:t>pokepay</a:t>
            </a:r>
            <a:endParaRPr kumimoji="1" lang="ja-JP" altLang="en-US" sz="500" dirty="0">
              <a:latin typeface="メイリオ" panose="020B0604030504040204" pitchFamily="50" charset="-128"/>
              <a:ea typeface="メイリオ" panose="020B0604030504040204" pitchFamily="50" charset="-128"/>
            </a:endParaRPr>
          </a:p>
        </p:txBody>
      </p:sp>
      <p:sp>
        <p:nvSpPr>
          <p:cNvPr id="72" name="テキスト ボックス 71"/>
          <p:cNvSpPr txBox="1"/>
          <p:nvPr/>
        </p:nvSpPr>
        <p:spPr>
          <a:xfrm>
            <a:off x="-4397850" y="4501548"/>
            <a:ext cx="958850" cy="307777"/>
          </a:xfrm>
          <a:prstGeom prst="rect">
            <a:avLst/>
          </a:prstGeom>
          <a:noFill/>
        </p:spPr>
        <p:txBody>
          <a:bodyPr wrap="square" rtlCol="0">
            <a:spAutoFit/>
          </a:bodyPr>
          <a:lstStyle/>
          <a:p>
            <a:pPr algn="ctr"/>
            <a:r>
              <a:rPr kumimoji="1" lang="ja-JP" altLang="en-US" sz="700" dirty="0" smtClean="0">
                <a:latin typeface="メイリオ" panose="020B0604030504040204" pitchFamily="50" charset="-128"/>
                <a:ea typeface="メイリオ" panose="020B0604030504040204" pitchFamily="50" charset="-128"/>
              </a:rPr>
              <a:t>ホーム画面右上の　</a:t>
            </a:r>
            <a:endParaRPr kumimoji="1" lang="en-US" altLang="ja-JP" sz="700" dirty="0" smtClean="0">
              <a:latin typeface="メイリオ" panose="020B0604030504040204" pitchFamily="50" charset="-128"/>
              <a:ea typeface="メイリオ" panose="020B0604030504040204" pitchFamily="50" charset="-128"/>
            </a:endParaRPr>
          </a:p>
          <a:p>
            <a:pPr algn="ctr"/>
            <a:r>
              <a:rPr kumimoji="1" lang="ja-JP" altLang="en-US" sz="700" dirty="0" smtClean="0">
                <a:latin typeface="メイリオ" panose="020B0604030504040204" pitchFamily="50" charset="-128"/>
                <a:ea typeface="メイリオ" panose="020B0604030504040204" pitchFamily="50" charset="-128"/>
              </a:rPr>
              <a:t>をタップします。</a:t>
            </a:r>
            <a:endParaRPr kumimoji="1" lang="en-US" altLang="ja-JP" sz="700" dirty="0" smtClean="0">
              <a:latin typeface="メイリオ" panose="020B0604030504040204" pitchFamily="50" charset="-128"/>
              <a:ea typeface="メイリオ" panose="020B0604030504040204" pitchFamily="50" charset="-128"/>
            </a:endParaRPr>
          </a:p>
        </p:txBody>
      </p:sp>
      <p:sp>
        <p:nvSpPr>
          <p:cNvPr id="75" name="テキスト ボックス 74"/>
          <p:cNvSpPr txBox="1"/>
          <p:nvPr/>
        </p:nvSpPr>
        <p:spPr>
          <a:xfrm>
            <a:off x="-1266884" y="2158177"/>
            <a:ext cx="1012665" cy="630942"/>
          </a:xfrm>
          <a:prstGeom prst="rect">
            <a:avLst/>
          </a:prstGeom>
          <a:solidFill>
            <a:srgbClr val="FFFFFF"/>
          </a:solidFill>
        </p:spPr>
        <p:txBody>
          <a:bodyPr wrap="square" rtlCol="0">
            <a:spAutoFit/>
          </a:bodyPr>
          <a:lstStyle/>
          <a:p>
            <a:r>
              <a:rPr kumimoji="1" lang="ja-JP" altLang="en-US" sz="700" dirty="0" smtClean="0">
                <a:latin typeface="メイリオ" panose="020B0604030504040204" pitchFamily="50" charset="-128"/>
                <a:ea typeface="メイリオ" panose="020B0604030504040204" pitchFamily="50" charset="-128"/>
              </a:rPr>
              <a:t>ウォレット一覧</a:t>
            </a:r>
            <a:r>
              <a:rPr kumimoji="1" lang="ja-JP" altLang="en-US" sz="700" dirty="0" smtClean="0">
                <a:latin typeface="メイリオ" panose="020B0604030504040204" pitchFamily="50" charset="-128"/>
                <a:ea typeface="メイリオ" panose="020B0604030504040204" pitchFamily="50" charset="-128"/>
              </a:rPr>
              <a:t>から</a:t>
            </a:r>
            <a:r>
              <a:rPr kumimoji="1" lang="en-US" altLang="ja-JP" sz="700" dirty="0" smtClean="0">
                <a:latin typeface="メイリオ" panose="020B0604030504040204" pitchFamily="50" charset="-128"/>
                <a:ea typeface="メイリオ" panose="020B0604030504040204" pitchFamily="50" charset="-128"/>
              </a:rPr>
              <a:t>【</a:t>
            </a:r>
            <a:r>
              <a:rPr kumimoji="1" lang="ja-JP" altLang="en-US" sz="700" dirty="0" smtClean="0">
                <a:latin typeface="メイリオ" panose="020B0604030504040204" pitchFamily="50" charset="-128"/>
                <a:ea typeface="メイリオ" panose="020B0604030504040204" pitchFamily="50" charset="-128"/>
              </a:rPr>
              <a:t>新</a:t>
            </a:r>
            <a:r>
              <a:rPr kumimoji="1" lang="en-US" altLang="ja-JP" sz="700" dirty="0" smtClean="0">
                <a:latin typeface="メイリオ" panose="020B0604030504040204" pitchFamily="50" charset="-128"/>
                <a:ea typeface="メイリオ" panose="020B0604030504040204" pitchFamily="50" charset="-128"/>
              </a:rPr>
              <a:t>】</a:t>
            </a:r>
            <a:r>
              <a:rPr kumimoji="1" lang="ja-JP" altLang="en-US" sz="700" dirty="0" smtClean="0">
                <a:latin typeface="メイリオ" panose="020B0604030504040204" pitchFamily="50" charset="-128"/>
                <a:ea typeface="メイリオ" panose="020B0604030504040204" pitchFamily="50" charset="-128"/>
              </a:rPr>
              <a:t>対馬藩札を</a:t>
            </a:r>
            <a:r>
              <a:rPr kumimoji="1" lang="ja-JP" altLang="en-US" sz="700" dirty="0" smtClean="0">
                <a:latin typeface="メイリオ" panose="020B0604030504040204" pitchFamily="50" charset="-128"/>
                <a:ea typeface="メイリオ" panose="020B0604030504040204" pitchFamily="50" charset="-128"/>
              </a:rPr>
              <a:t>選択。</a:t>
            </a:r>
            <a:endParaRPr kumimoji="1" lang="en-US" altLang="ja-JP" sz="700" dirty="0" smtClean="0">
              <a:latin typeface="メイリオ" panose="020B0604030504040204" pitchFamily="50" charset="-128"/>
              <a:ea typeface="メイリオ" panose="020B0604030504040204" pitchFamily="50" charset="-128"/>
            </a:endParaRPr>
          </a:p>
          <a:p>
            <a:r>
              <a:rPr kumimoji="1" lang="ja-JP" altLang="en-US" sz="700" dirty="0" smtClean="0">
                <a:latin typeface="メイリオ" panose="020B0604030504040204" pitchFamily="50" charset="-128"/>
                <a:ea typeface="メイリオ" panose="020B0604030504040204" pitchFamily="50" charset="-128"/>
              </a:rPr>
              <a:t>下段の</a:t>
            </a:r>
            <a:r>
              <a:rPr kumimoji="1" lang="ja-JP" altLang="en-US" sz="700" b="1" dirty="0" smtClean="0">
                <a:solidFill>
                  <a:srgbClr val="FF0000"/>
                </a:solidFill>
                <a:latin typeface="メイリオ" panose="020B0604030504040204" pitchFamily="50" charset="-128"/>
                <a:ea typeface="メイリオ" panose="020B0604030504040204" pitchFamily="50" charset="-128"/>
              </a:rPr>
              <a:t>（同意して利用開始）</a:t>
            </a:r>
            <a:r>
              <a:rPr kumimoji="1" lang="ja-JP" altLang="en-US" sz="700" dirty="0" smtClean="0">
                <a:latin typeface="メイリオ" panose="020B0604030504040204" pitchFamily="50" charset="-128"/>
                <a:ea typeface="メイリオ" panose="020B0604030504040204" pitchFamily="50" charset="-128"/>
              </a:rPr>
              <a:t>をタップ</a:t>
            </a:r>
            <a:endParaRPr kumimoji="1" lang="en-US" altLang="ja-JP" sz="700" dirty="0" smtClean="0">
              <a:latin typeface="メイリオ" panose="020B0604030504040204" pitchFamily="50" charset="-128"/>
              <a:ea typeface="メイリオ" panose="020B0604030504040204" pitchFamily="50" charset="-128"/>
            </a:endParaRPr>
          </a:p>
        </p:txBody>
      </p:sp>
      <p:grpSp>
        <p:nvGrpSpPr>
          <p:cNvPr id="105" name="グループ化 104"/>
          <p:cNvGrpSpPr/>
          <p:nvPr/>
        </p:nvGrpSpPr>
        <p:grpSpPr>
          <a:xfrm>
            <a:off x="886154" y="2726798"/>
            <a:ext cx="899783" cy="1083080"/>
            <a:chOff x="3093244" y="3639719"/>
            <a:chExt cx="725882" cy="1083080"/>
          </a:xfrm>
        </p:grpSpPr>
        <p:pic>
          <p:nvPicPr>
            <p:cNvPr id="41" name="図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05799" y="3647567"/>
              <a:ext cx="683506" cy="1075232"/>
            </a:xfrm>
            <a:prstGeom prst="rect">
              <a:avLst/>
            </a:prstGeom>
          </p:spPr>
        </p:pic>
        <p:grpSp>
          <p:nvGrpSpPr>
            <p:cNvPr id="101" name="グループ化 100"/>
            <p:cNvGrpSpPr/>
            <p:nvPr/>
          </p:nvGrpSpPr>
          <p:grpSpPr>
            <a:xfrm>
              <a:off x="3093244" y="3639719"/>
              <a:ext cx="725882" cy="1075232"/>
              <a:chOff x="3093244" y="3647567"/>
              <a:chExt cx="725882" cy="1075232"/>
            </a:xfrm>
          </p:grpSpPr>
          <p:sp>
            <p:nvSpPr>
              <p:cNvPr id="44" name="楕円 43"/>
              <p:cNvSpPr/>
              <p:nvPr/>
            </p:nvSpPr>
            <p:spPr>
              <a:xfrm>
                <a:off x="3596555" y="4525556"/>
                <a:ext cx="222571" cy="163921"/>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4" name="直線コネクタ 53"/>
              <p:cNvCxnSpPr/>
              <p:nvPr/>
            </p:nvCxnSpPr>
            <p:spPr>
              <a:xfrm flipH="1">
                <a:off x="3093244" y="3647567"/>
                <a:ext cx="4762" cy="10752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3099579" y="4722799"/>
                <a:ext cx="6835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3093244" y="3647567"/>
                <a:ext cx="6898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3783085" y="3647567"/>
                <a:ext cx="0" cy="10752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04" name="グループ化 103"/>
          <p:cNvGrpSpPr/>
          <p:nvPr/>
        </p:nvGrpSpPr>
        <p:grpSpPr>
          <a:xfrm>
            <a:off x="-3453304" y="5583196"/>
            <a:ext cx="697397" cy="1091814"/>
            <a:chOff x="4030239" y="3630231"/>
            <a:chExt cx="697397" cy="1091814"/>
          </a:xfrm>
        </p:grpSpPr>
        <p:pic>
          <p:nvPicPr>
            <p:cNvPr id="47" name="図 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34884" y="3638171"/>
              <a:ext cx="692752" cy="1075232"/>
            </a:xfrm>
            <a:prstGeom prst="rect">
              <a:avLst/>
            </a:prstGeom>
          </p:spPr>
        </p:pic>
        <p:grpSp>
          <p:nvGrpSpPr>
            <p:cNvPr id="103" name="グループ化 102"/>
            <p:cNvGrpSpPr/>
            <p:nvPr/>
          </p:nvGrpSpPr>
          <p:grpSpPr>
            <a:xfrm>
              <a:off x="4030239" y="3630231"/>
              <a:ext cx="692752" cy="1091814"/>
              <a:chOff x="4798660" y="3624122"/>
              <a:chExt cx="692752" cy="1091814"/>
            </a:xfrm>
          </p:grpSpPr>
          <p:cxnSp>
            <p:nvCxnSpPr>
              <p:cNvPr id="66" name="直線コネクタ 65"/>
              <p:cNvCxnSpPr/>
              <p:nvPr/>
            </p:nvCxnSpPr>
            <p:spPr>
              <a:xfrm flipV="1">
                <a:off x="5491412" y="3640703"/>
                <a:ext cx="0" cy="10752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2" name="グループ化 101"/>
              <p:cNvGrpSpPr/>
              <p:nvPr/>
            </p:nvGrpSpPr>
            <p:grpSpPr>
              <a:xfrm>
                <a:off x="4798660" y="3624122"/>
                <a:ext cx="692752" cy="1075232"/>
                <a:chOff x="3812725" y="3647567"/>
                <a:chExt cx="692752" cy="1075232"/>
              </a:xfrm>
            </p:grpSpPr>
            <p:cxnSp>
              <p:nvCxnSpPr>
                <p:cNvPr id="62" name="直線コネクタ 61"/>
                <p:cNvCxnSpPr/>
                <p:nvPr/>
              </p:nvCxnSpPr>
              <p:spPr>
                <a:xfrm>
                  <a:off x="3812725" y="3647567"/>
                  <a:ext cx="0" cy="10752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3812725" y="4722799"/>
                  <a:ext cx="6927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flipH="1">
                  <a:off x="3812725" y="3647567"/>
                  <a:ext cx="6927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00" name="グループ化 99"/>
          <p:cNvGrpSpPr/>
          <p:nvPr/>
        </p:nvGrpSpPr>
        <p:grpSpPr>
          <a:xfrm>
            <a:off x="-4918222" y="2326459"/>
            <a:ext cx="687345" cy="1076255"/>
            <a:chOff x="4855829" y="3647567"/>
            <a:chExt cx="687345" cy="1076255"/>
          </a:xfrm>
        </p:grpSpPr>
        <p:pic>
          <p:nvPicPr>
            <p:cNvPr id="78" name="図 7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55830" y="3647676"/>
              <a:ext cx="687344" cy="1076146"/>
            </a:xfrm>
            <a:prstGeom prst="rect">
              <a:avLst/>
            </a:prstGeom>
          </p:spPr>
        </p:pic>
        <p:cxnSp>
          <p:nvCxnSpPr>
            <p:cNvPr id="81" name="直線コネクタ 80"/>
            <p:cNvCxnSpPr/>
            <p:nvPr/>
          </p:nvCxnSpPr>
          <p:spPr>
            <a:xfrm>
              <a:off x="4855830" y="3647567"/>
              <a:ext cx="0" cy="10752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4855830" y="3647567"/>
              <a:ext cx="6873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a:off x="5543174" y="3647567"/>
              <a:ext cx="0" cy="10752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flipH="1">
              <a:off x="4855830" y="4722799"/>
              <a:ext cx="6873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5" name="図 1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55829" y="3797332"/>
              <a:ext cx="685080" cy="387851"/>
            </a:xfrm>
            <a:prstGeom prst="rect">
              <a:avLst/>
            </a:prstGeom>
          </p:spPr>
        </p:pic>
        <p:sp>
          <p:nvSpPr>
            <p:cNvPr id="98" name="テキスト ボックス 97"/>
            <p:cNvSpPr txBox="1"/>
            <p:nvPr/>
          </p:nvSpPr>
          <p:spPr>
            <a:xfrm>
              <a:off x="5076901" y="3701475"/>
              <a:ext cx="189151" cy="123111"/>
            </a:xfrm>
            <a:prstGeom prst="rect">
              <a:avLst/>
            </a:prstGeom>
            <a:solidFill>
              <a:schemeClr val="bg1"/>
            </a:solidFill>
          </p:spPr>
          <p:txBody>
            <a:bodyPr wrap="square" rtlCol="0">
              <a:spAutoFit/>
            </a:bodyPr>
            <a:lstStyle/>
            <a:p>
              <a:endParaRPr kumimoji="1" lang="ja-JP" altLang="en-US" sz="200" dirty="0"/>
            </a:p>
          </p:txBody>
        </p:sp>
        <p:sp>
          <p:nvSpPr>
            <p:cNvPr id="97" name="テキスト ボックス 96"/>
            <p:cNvSpPr txBox="1"/>
            <p:nvPr/>
          </p:nvSpPr>
          <p:spPr>
            <a:xfrm>
              <a:off x="4962414" y="3651102"/>
              <a:ext cx="461502" cy="153888"/>
            </a:xfrm>
            <a:prstGeom prst="rect">
              <a:avLst/>
            </a:prstGeom>
            <a:noFill/>
          </p:spPr>
          <p:txBody>
            <a:bodyPr wrap="square" rtlCol="0">
              <a:spAutoFit/>
            </a:bodyPr>
            <a:lstStyle/>
            <a:p>
              <a:r>
                <a:rPr kumimoji="1" lang="ja-JP" altLang="en-US" sz="400" dirty="0" smtClean="0">
                  <a:latin typeface="HG創英角ｺﾞｼｯｸUB" panose="020B0909000000000000" pitchFamily="49" charset="-128"/>
                  <a:ea typeface="HG創英角ｺﾞｼｯｸUB" panose="020B0909000000000000" pitchFamily="49" charset="-128"/>
                </a:rPr>
                <a:t>新対馬藩札</a:t>
              </a:r>
              <a:endParaRPr kumimoji="1" lang="ja-JP" altLang="en-US" sz="400" dirty="0">
                <a:latin typeface="HG創英角ｺﾞｼｯｸUB" panose="020B0909000000000000" pitchFamily="49" charset="-128"/>
                <a:ea typeface="HG創英角ｺﾞｼｯｸUB" panose="020B0909000000000000" pitchFamily="49" charset="-128"/>
              </a:endParaRPr>
            </a:p>
          </p:txBody>
        </p:sp>
        <p:sp>
          <p:nvSpPr>
            <p:cNvPr id="99" name="テキスト ボックス 98"/>
            <p:cNvSpPr txBox="1"/>
            <p:nvPr/>
          </p:nvSpPr>
          <p:spPr>
            <a:xfrm>
              <a:off x="4869656" y="4169794"/>
              <a:ext cx="635614" cy="107722"/>
            </a:xfrm>
            <a:prstGeom prst="rect">
              <a:avLst/>
            </a:prstGeom>
            <a:solidFill>
              <a:schemeClr val="bg1"/>
            </a:solidFill>
          </p:spPr>
          <p:txBody>
            <a:bodyPr wrap="square" rtlCol="0">
              <a:spAutoFit/>
            </a:bodyPr>
            <a:lstStyle/>
            <a:p>
              <a:endParaRPr kumimoji="1" lang="ja-JP" altLang="en-US" sz="100" dirty="0"/>
            </a:p>
          </p:txBody>
        </p:sp>
      </p:grpSp>
      <p:sp>
        <p:nvSpPr>
          <p:cNvPr id="106" name="二等辺三角形 105"/>
          <p:cNvSpPr/>
          <p:nvPr/>
        </p:nvSpPr>
        <p:spPr>
          <a:xfrm rot="5400000">
            <a:off x="2019182" y="3261774"/>
            <a:ext cx="196068" cy="15211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二等辺三角形 132"/>
          <p:cNvSpPr/>
          <p:nvPr/>
        </p:nvSpPr>
        <p:spPr>
          <a:xfrm rot="5400000">
            <a:off x="3652839" y="3285030"/>
            <a:ext cx="196068" cy="15211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楕円 106"/>
          <p:cNvSpPr/>
          <p:nvPr/>
        </p:nvSpPr>
        <p:spPr>
          <a:xfrm>
            <a:off x="-4924091" y="4118694"/>
            <a:ext cx="699084" cy="138703"/>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9" name="直線矢印コネクタ 108"/>
          <p:cNvCxnSpPr/>
          <p:nvPr/>
        </p:nvCxnSpPr>
        <p:spPr>
          <a:xfrm flipH="1" flipV="1">
            <a:off x="5882139" y="6020041"/>
            <a:ext cx="129198" cy="17167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6" name="テキスト ボックス 145"/>
          <p:cNvSpPr txBox="1"/>
          <p:nvPr/>
        </p:nvSpPr>
        <p:spPr>
          <a:xfrm>
            <a:off x="5127999" y="4235280"/>
            <a:ext cx="1766677" cy="369332"/>
          </a:xfrm>
          <a:prstGeom prst="rect">
            <a:avLst/>
          </a:prstGeom>
          <a:noFill/>
        </p:spPr>
        <p:txBody>
          <a:bodyPr wrap="square" rtlCol="0">
            <a:spAutoFit/>
          </a:bodyPr>
          <a:lstStyle/>
          <a:p>
            <a:pPr algn="ctr"/>
            <a:r>
              <a:rPr kumimoji="1" lang="ja-JP" altLang="en-US" b="1" u="sng" dirty="0" smtClean="0">
                <a:latin typeface="メイリオ" panose="020B0604030504040204" pitchFamily="50" charset="-128"/>
                <a:ea typeface="メイリオ" panose="020B0604030504040204" pitchFamily="50" charset="-128"/>
              </a:rPr>
              <a:t>金額の確認を</a:t>
            </a:r>
            <a:r>
              <a:rPr kumimoji="1" lang="ja-JP" altLang="en-US" sz="1400" b="1" u="sng" dirty="0" smtClean="0">
                <a:latin typeface="メイリオ" panose="020B0604030504040204" pitchFamily="50" charset="-128"/>
                <a:ea typeface="メイリオ" panose="020B0604030504040204" pitchFamily="50" charset="-128"/>
              </a:rPr>
              <a:t>。</a:t>
            </a:r>
            <a:endParaRPr kumimoji="1" lang="en-US" altLang="ja-JP" sz="1400" b="1" u="sng" dirty="0" smtClean="0">
              <a:latin typeface="メイリオ" panose="020B0604030504040204" pitchFamily="50" charset="-128"/>
              <a:ea typeface="メイリオ" panose="020B0604030504040204" pitchFamily="50" charset="-128"/>
            </a:endParaRPr>
          </a:p>
        </p:txBody>
      </p:sp>
      <p:cxnSp>
        <p:nvCxnSpPr>
          <p:cNvPr id="117" name="直線矢印コネクタ 116"/>
          <p:cNvCxnSpPr>
            <a:stCxn id="72" idx="2"/>
          </p:cNvCxnSpPr>
          <p:nvPr/>
        </p:nvCxnSpPr>
        <p:spPr>
          <a:xfrm>
            <a:off x="-3918425" y="4809325"/>
            <a:ext cx="347364" cy="34301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231" name="グループ化 230"/>
          <p:cNvGrpSpPr/>
          <p:nvPr/>
        </p:nvGrpSpPr>
        <p:grpSpPr>
          <a:xfrm>
            <a:off x="-4211042" y="342707"/>
            <a:ext cx="1104114" cy="1075639"/>
            <a:chOff x="6598982" y="3577144"/>
            <a:chExt cx="1104114" cy="1075639"/>
          </a:xfrm>
        </p:grpSpPr>
        <p:sp>
          <p:nvSpPr>
            <p:cNvPr id="145" name="二等辺三角形 144"/>
            <p:cNvSpPr/>
            <p:nvPr/>
          </p:nvSpPr>
          <p:spPr>
            <a:xfrm rot="5400000">
              <a:off x="6577006" y="3910651"/>
              <a:ext cx="196068" cy="15211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8" name="図 14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16989" y="3582042"/>
              <a:ext cx="686107" cy="1070741"/>
            </a:xfrm>
            <a:prstGeom prst="rect">
              <a:avLst/>
            </a:prstGeom>
          </p:spPr>
        </p:pic>
        <p:grpSp>
          <p:nvGrpSpPr>
            <p:cNvPr id="230" name="グループ化 229"/>
            <p:cNvGrpSpPr/>
            <p:nvPr/>
          </p:nvGrpSpPr>
          <p:grpSpPr>
            <a:xfrm>
              <a:off x="7020438" y="3577144"/>
              <a:ext cx="682112" cy="676520"/>
              <a:chOff x="7020438" y="3577144"/>
              <a:chExt cx="682112" cy="676520"/>
            </a:xfrm>
          </p:grpSpPr>
          <p:pic>
            <p:nvPicPr>
              <p:cNvPr id="91" name="図 90"/>
              <p:cNvPicPr>
                <a:picLocks noChangeAspect="1"/>
              </p:cNvPicPr>
              <p:nvPr/>
            </p:nvPicPr>
            <p:blipFill rotWithShape="1">
              <a:blip r:embed="rId10" cstate="print">
                <a:extLst>
                  <a:ext uri="{28A0092B-C50C-407E-A947-70E740481C1C}">
                    <a14:useLocalDpi xmlns:a14="http://schemas.microsoft.com/office/drawing/2010/main" val="0"/>
                  </a:ext>
                </a:extLst>
              </a:blip>
              <a:srcRect l="16275" t="34843" r="16348" b="37009"/>
              <a:stretch/>
            </p:blipFill>
            <p:spPr>
              <a:xfrm>
                <a:off x="7020438" y="3783095"/>
                <a:ext cx="682112" cy="470569"/>
              </a:xfrm>
              <a:prstGeom prst="rect">
                <a:avLst/>
              </a:prstGeom>
            </p:spPr>
          </p:pic>
          <p:sp>
            <p:nvSpPr>
              <p:cNvPr id="150" name="テキスト ボックス 149"/>
              <p:cNvSpPr txBox="1"/>
              <p:nvPr/>
            </p:nvSpPr>
            <p:spPr>
              <a:xfrm>
                <a:off x="7155889" y="3620329"/>
                <a:ext cx="360822" cy="107722"/>
              </a:xfrm>
              <a:prstGeom prst="rect">
                <a:avLst/>
              </a:prstGeom>
              <a:solidFill>
                <a:schemeClr val="bg1">
                  <a:lumMod val="65000"/>
                </a:schemeClr>
              </a:solidFill>
            </p:spPr>
            <p:txBody>
              <a:bodyPr wrap="square" rtlCol="0">
                <a:spAutoFit/>
              </a:bodyPr>
              <a:lstStyle/>
              <a:p>
                <a:endParaRPr kumimoji="1" lang="ja-JP" altLang="en-US" sz="100" dirty="0"/>
              </a:p>
            </p:txBody>
          </p:sp>
          <p:sp>
            <p:nvSpPr>
              <p:cNvPr id="149" name="テキスト ボックス 148"/>
              <p:cNvSpPr txBox="1"/>
              <p:nvPr/>
            </p:nvSpPr>
            <p:spPr>
              <a:xfrm>
                <a:off x="7115857" y="3577144"/>
                <a:ext cx="461502" cy="153888"/>
              </a:xfrm>
              <a:prstGeom prst="rect">
                <a:avLst/>
              </a:prstGeom>
              <a:noFill/>
            </p:spPr>
            <p:txBody>
              <a:bodyPr wrap="square" rtlCol="0">
                <a:spAutoFit/>
              </a:bodyPr>
              <a:lstStyle/>
              <a:p>
                <a:r>
                  <a:rPr kumimoji="1" lang="ja-JP" altLang="en-US" sz="400" dirty="0" smtClean="0">
                    <a:latin typeface="HG創英角ｺﾞｼｯｸUB" panose="020B0909000000000000" pitchFamily="49" charset="-128"/>
                    <a:ea typeface="HG創英角ｺﾞｼｯｸUB" panose="020B0909000000000000" pitchFamily="49" charset="-128"/>
                  </a:rPr>
                  <a:t>新対馬藩札</a:t>
                </a:r>
                <a:endParaRPr kumimoji="1" lang="ja-JP" altLang="en-US" sz="400" dirty="0">
                  <a:latin typeface="HG創英角ｺﾞｼｯｸUB" panose="020B0909000000000000" pitchFamily="49" charset="-128"/>
                  <a:ea typeface="HG創英角ｺﾞｼｯｸUB" panose="020B0909000000000000" pitchFamily="49" charset="-128"/>
                </a:endParaRPr>
              </a:p>
            </p:txBody>
          </p:sp>
        </p:grpSp>
      </p:grpSp>
      <p:sp>
        <p:nvSpPr>
          <p:cNvPr id="151" name="テキスト ボックス 150"/>
          <p:cNvSpPr txBox="1"/>
          <p:nvPr/>
        </p:nvSpPr>
        <p:spPr>
          <a:xfrm>
            <a:off x="-1131611" y="682141"/>
            <a:ext cx="958850" cy="307777"/>
          </a:xfrm>
          <a:prstGeom prst="rect">
            <a:avLst/>
          </a:prstGeom>
          <a:noFill/>
        </p:spPr>
        <p:txBody>
          <a:bodyPr wrap="square" rtlCol="0">
            <a:spAutoFit/>
          </a:bodyPr>
          <a:lstStyle/>
          <a:p>
            <a:pPr algn="ctr"/>
            <a:r>
              <a:rPr kumimoji="1" lang="ja-JP" altLang="en-US" sz="700" dirty="0" smtClean="0">
                <a:latin typeface="メイリオ" panose="020B0604030504040204" pitchFamily="50" charset="-128"/>
                <a:ea typeface="メイリオ" panose="020B0604030504040204" pitchFamily="50" charset="-128"/>
              </a:rPr>
              <a:t>ウォレットの登録が完了！</a:t>
            </a:r>
            <a:endParaRPr kumimoji="1" lang="en-US" altLang="ja-JP" sz="700" dirty="0" smtClean="0">
              <a:latin typeface="メイリオ" panose="020B0604030504040204" pitchFamily="50" charset="-128"/>
              <a:ea typeface="メイリオ" panose="020B0604030504040204" pitchFamily="50" charset="-128"/>
            </a:endParaRPr>
          </a:p>
        </p:txBody>
      </p:sp>
      <p:sp>
        <p:nvSpPr>
          <p:cNvPr id="152" name="角丸四角形吹き出し 151"/>
          <p:cNvSpPr/>
          <p:nvPr/>
        </p:nvSpPr>
        <p:spPr>
          <a:xfrm>
            <a:off x="6221055" y="4730719"/>
            <a:ext cx="3119247" cy="1461001"/>
          </a:xfrm>
          <a:prstGeom prst="wedgeRoundRectCallout">
            <a:avLst>
              <a:gd name="adj1" fmla="val -39573"/>
              <a:gd name="adj2" fmla="val 62219"/>
              <a:gd name="adj3" fmla="val 16667"/>
            </a:avLst>
          </a:prstGeom>
          <a:noFill/>
          <a:ln w="38100">
            <a:solidFill>
              <a:srgbClr val="9C020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b="1" dirty="0" smtClean="0">
                <a:solidFill>
                  <a:schemeClr val="tx1"/>
                </a:solidFill>
                <a:latin typeface="メイリオ" panose="020B0604030504040204" pitchFamily="50" charset="-128"/>
                <a:ea typeface="メイリオ" panose="020B0604030504040204" pitchFamily="50" charset="-128"/>
              </a:rPr>
              <a:t>宿泊施設の支払金額の確認については、システムの都合上、事務局に問合せいただく必要がございますので、必ず、お手元での管理もお願い致します！</a:t>
            </a:r>
            <a:endParaRPr kumimoji="1" lang="en-US" altLang="ja-JP" sz="1400" b="1" dirty="0" smtClean="0">
              <a:solidFill>
                <a:schemeClr val="tx1"/>
              </a:solidFill>
              <a:latin typeface="メイリオ" panose="020B0604030504040204" pitchFamily="50" charset="-128"/>
              <a:ea typeface="メイリオ" panose="020B0604030504040204" pitchFamily="50" charset="-128"/>
            </a:endParaRPr>
          </a:p>
        </p:txBody>
      </p:sp>
      <p:sp>
        <p:nvSpPr>
          <p:cNvPr id="157" name="テキスト ボックス 156"/>
          <p:cNvSpPr txBox="1"/>
          <p:nvPr/>
        </p:nvSpPr>
        <p:spPr>
          <a:xfrm>
            <a:off x="504655" y="4649220"/>
            <a:ext cx="3946062" cy="369332"/>
          </a:xfrm>
          <a:prstGeom prst="rect">
            <a:avLst/>
          </a:prstGeom>
          <a:noFill/>
        </p:spPr>
        <p:txBody>
          <a:bodyPr wrap="square" rtlCol="0">
            <a:spAutoFit/>
          </a:bodyPr>
          <a:lstStyle/>
          <a:p>
            <a:r>
              <a:rPr kumimoji="1" lang="ja-JP" altLang="en-US" u="sng" dirty="0" smtClean="0">
                <a:latin typeface="メイリオ" panose="020B0604030504040204" pitchFamily="50" charset="-128"/>
                <a:ea typeface="メイリオ" panose="020B0604030504040204" pitchFamily="50" charset="-128"/>
              </a:rPr>
              <a:t>→決済完了後</a:t>
            </a:r>
            <a:r>
              <a:rPr kumimoji="1" lang="ja-JP" altLang="en-US" dirty="0" smtClean="0">
                <a:latin typeface="メイリオ" panose="020B0604030504040204" pitchFamily="50" charset="-128"/>
                <a:ea typeface="メイリオ" panose="020B0604030504040204" pitchFamily="50" charset="-128"/>
              </a:rPr>
              <a:t>　</a:t>
            </a:r>
            <a:r>
              <a:rPr kumimoji="1" lang="en-US" altLang="ja-JP" dirty="0" smtClean="0">
                <a:latin typeface="メイリオ" panose="020B0604030504040204" pitchFamily="50" charset="-128"/>
                <a:ea typeface="メイリオ" panose="020B0604030504040204" pitchFamily="50" charset="-128"/>
              </a:rPr>
              <a:t>〈</a:t>
            </a:r>
            <a:r>
              <a:rPr kumimoji="1" lang="ja-JP" altLang="en-US" dirty="0" smtClean="0">
                <a:latin typeface="メイリオ" panose="020B0604030504040204" pitchFamily="50" charset="-128"/>
                <a:ea typeface="メイリオ" panose="020B0604030504040204" pitchFamily="50" charset="-128"/>
              </a:rPr>
              <a:t>履歴を確認する</a:t>
            </a:r>
            <a:r>
              <a:rPr kumimoji="1" lang="en-US" altLang="ja-JP" dirty="0" smtClean="0">
                <a:latin typeface="メイリオ" panose="020B0604030504040204" pitchFamily="50" charset="-128"/>
                <a:ea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endParaRPr>
          </a:p>
        </p:txBody>
      </p:sp>
      <p:sp>
        <p:nvSpPr>
          <p:cNvPr id="160" name="テキスト ボックス 159"/>
          <p:cNvSpPr txBox="1"/>
          <p:nvPr/>
        </p:nvSpPr>
        <p:spPr>
          <a:xfrm>
            <a:off x="652043" y="3906295"/>
            <a:ext cx="1170465" cy="400110"/>
          </a:xfrm>
          <a:prstGeom prst="rect">
            <a:avLst/>
          </a:prstGeom>
          <a:noFill/>
        </p:spPr>
        <p:txBody>
          <a:bodyPr wrap="square" rtlCol="0">
            <a:spAutoFit/>
          </a:bodyPr>
          <a:lstStyle/>
          <a:p>
            <a:r>
              <a:rPr kumimoji="1" lang="ja-JP" altLang="en-US" sz="1000" dirty="0" smtClean="0">
                <a:latin typeface="メイリオ" panose="020B0604030504040204" pitchFamily="50" charset="-128"/>
                <a:ea typeface="メイリオ" panose="020B0604030504040204" pitchFamily="50" charset="-128"/>
              </a:rPr>
              <a:t>ポケペイアプリのカメラを起動</a:t>
            </a:r>
            <a:endParaRPr kumimoji="1" lang="en-US" altLang="ja-JP" sz="1000" dirty="0" smtClean="0">
              <a:latin typeface="メイリオ" panose="020B0604030504040204" pitchFamily="50" charset="-128"/>
              <a:ea typeface="メイリオ" panose="020B0604030504040204" pitchFamily="50" charset="-128"/>
            </a:endParaRPr>
          </a:p>
        </p:txBody>
      </p:sp>
      <p:grpSp>
        <p:nvGrpSpPr>
          <p:cNvPr id="169" name="グループ化 168"/>
          <p:cNvGrpSpPr/>
          <p:nvPr/>
        </p:nvGrpSpPr>
        <p:grpSpPr>
          <a:xfrm>
            <a:off x="-4461864" y="5734279"/>
            <a:ext cx="748652" cy="1080942"/>
            <a:chOff x="1001972" y="5640533"/>
            <a:chExt cx="748652" cy="1080942"/>
          </a:xfrm>
        </p:grpSpPr>
        <p:pic>
          <p:nvPicPr>
            <p:cNvPr id="158" name="図 15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01972" y="5640533"/>
              <a:ext cx="748652" cy="1076561"/>
            </a:xfrm>
            <a:prstGeom prst="rect">
              <a:avLst/>
            </a:prstGeom>
          </p:spPr>
        </p:pic>
        <p:cxnSp>
          <p:nvCxnSpPr>
            <p:cNvPr id="162" name="直線コネクタ 161"/>
            <p:cNvCxnSpPr/>
            <p:nvPr/>
          </p:nvCxnSpPr>
          <p:spPr>
            <a:xfrm>
              <a:off x="1001972" y="5640533"/>
              <a:ext cx="0" cy="10809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直線コネクタ 163"/>
            <p:cNvCxnSpPr/>
            <p:nvPr/>
          </p:nvCxnSpPr>
          <p:spPr>
            <a:xfrm>
              <a:off x="1001972" y="5640533"/>
              <a:ext cx="74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直線コネクタ 165"/>
            <p:cNvCxnSpPr/>
            <p:nvPr/>
          </p:nvCxnSpPr>
          <p:spPr>
            <a:xfrm>
              <a:off x="1750624" y="5640533"/>
              <a:ext cx="0" cy="10765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直線コネクタ 167"/>
            <p:cNvCxnSpPr/>
            <p:nvPr/>
          </p:nvCxnSpPr>
          <p:spPr>
            <a:xfrm flipH="1">
              <a:off x="1001972" y="6717094"/>
              <a:ext cx="748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0" name="テキスト ボックス 169"/>
          <p:cNvSpPr txBox="1"/>
          <p:nvPr/>
        </p:nvSpPr>
        <p:spPr>
          <a:xfrm>
            <a:off x="624360" y="2677448"/>
            <a:ext cx="255153" cy="246221"/>
          </a:xfrm>
          <a:prstGeom prst="rect">
            <a:avLst/>
          </a:prstGeom>
          <a:noFill/>
        </p:spPr>
        <p:txBody>
          <a:bodyPr wrap="square" rtlCol="0">
            <a:spAutoFit/>
          </a:bodyPr>
          <a:lstStyle/>
          <a:p>
            <a:r>
              <a:rPr kumimoji="1" lang="ja-JP" altLang="en-US" sz="1000" dirty="0" smtClean="0"/>
              <a:t>①</a:t>
            </a:r>
            <a:endParaRPr kumimoji="1" lang="ja-JP" altLang="en-US" sz="1000" dirty="0"/>
          </a:p>
        </p:txBody>
      </p:sp>
      <p:sp>
        <p:nvSpPr>
          <p:cNvPr id="171" name="テキスト ボックス 170"/>
          <p:cNvSpPr txBox="1"/>
          <p:nvPr/>
        </p:nvSpPr>
        <p:spPr>
          <a:xfrm>
            <a:off x="2172210" y="2693263"/>
            <a:ext cx="255153" cy="246221"/>
          </a:xfrm>
          <a:prstGeom prst="rect">
            <a:avLst/>
          </a:prstGeom>
          <a:noFill/>
        </p:spPr>
        <p:txBody>
          <a:bodyPr wrap="square" rtlCol="0">
            <a:spAutoFit/>
          </a:bodyPr>
          <a:lstStyle/>
          <a:p>
            <a:r>
              <a:rPr kumimoji="1" lang="ja-JP" altLang="en-US" sz="1000" dirty="0" smtClean="0"/>
              <a:t>②</a:t>
            </a:r>
            <a:endParaRPr kumimoji="1" lang="ja-JP" altLang="en-US" sz="1000" dirty="0"/>
          </a:p>
        </p:txBody>
      </p:sp>
      <p:sp>
        <p:nvSpPr>
          <p:cNvPr id="188" name="テキスト ボックス 187"/>
          <p:cNvSpPr txBox="1"/>
          <p:nvPr/>
        </p:nvSpPr>
        <p:spPr>
          <a:xfrm>
            <a:off x="2311277" y="3922785"/>
            <a:ext cx="1233134" cy="400110"/>
          </a:xfrm>
          <a:prstGeom prst="rect">
            <a:avLst/>
          </a:prstGeom>
          <a:noFill/>
        </p:spPr>
        <p:txBody>
          <a:bodyPr wrap="square" rtlCol="0">
            <a:spAutoFit/>
          </a:bodyPr>
          <a:lstStyle/>
          <a:p>
            <a:r>
              <a:rPr kumimoji="1" lang="ja-JP" altLang="en-US" sz="1000" dirty="0" smtClean="0"/>
              <a:t>決済用ＱＲコードを読み取る</a:t>
            </a:r>
            <a:endParaRPr kumimoji="1" lang="en-US" altLang="ja-JP" sz="1000" dirty="0" smtClean="0"/>
          </a:p>
        </p:txBody>
      </p:sp>
      <p:sp>
        <p:nvSpPr>
          <p:cNvPr id="189" name="二等辺三角形 188"/>
          <p:cNvSpPr/>
          <p:nvPr/>
        </p:nvSpPr>
        <p:spPr>
          <a:xfrm rot="5400000">
            <a:off x="2210949" y="5613113"/>
            <a:ext cx="196068" cy="15211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 name="テキスト ボックス 193"/>
          <p:cNvSpPr txBox="1"/>
          <p:nvPr/>
        </p:nvSpPr>
        <p:spPr>
          <a:xfrm>
            <a:off x="1244651" y="5714194"/>
            <a:ext cx="167430" cy="45719"/>
          </a:xfrm>
          <a:prstGeom prst="rect">
            <a:avLst/>
          </a:prstGeom>
          <a:solidFill>
            <a:schemeClr val="bg1">
              <a:lumMod val="95000"/>
            </a:schemeClr>
          </a:solidFill>
        </p:spPr>
        <p:txBody>
          <a:bodyPr wrap="square" rtlCol="0">
            <a:spAutoFit/>
          </a:bodyPr>
          <a:lstStyle/>
          <a:p>
            <a:endParaRPr kumimoji="1" lang="ja-JP" altLang="en-US" sz="100" dirty="0">
              <a:latin typeface="メイリオ" panose="020B0604030504040204" pitchFamily="50" charset="-128"/>
              <a:ea typeface="メイリオ" panose="020B0604030504040204" pitchFamily="50" charset="-128"/>
            </a:endParaRPr>
          </a:p>
        </p:txBody>
      </p:sp>
      <p:sp>
        <p:nvSpPr>
          <p:cNvPr id="193" name="テキスト ボックス 192"/>
          <p:cNvSpPr txBox="1"/>
          <p:nvPr/>
        </p:nvSpPr>
        <p:spPr>
          <a:xfrm>
            <a:off x="-4445849" y="5240305"/>
            <a:ext cx="332779" cy="123111"/>
          </a:xfrm>
          <a:prstGeom prst="rect">
            <a:avLst/>
          </a:prstGeom>
          <a:noFill/>
        </p:spPr>
        <p:txBody>
          <a:bodyPr wrap="square" rtlCol="0">
            <a:spAutoFit/>
          </a:bodyPr>
          <a:lstStyle/>
          <a:p>
            <a:r>
              <a:rPr kumimoji="1" lang="ja-JP" altLang="en-US" sz="200" dirty="0" smtClean="0">
                <a:latin typeface="HG創英角ｺﾞｼｯｸUB" panose="020B0909000000000000" pitchFamily="49" charset="-128"/>
                <a:ea typeface="HG創英角ｺﾞｼｯｸUB" panose="020B0909000000000000" pitchFamily="49" charset="-128"/>
              </a:rPr>
              <a:t>新対馬藩札</a:t>
            </a:r>
            <a:endParaRPr kumimoji="1" lang="ja-JP" altLang="en-US" sz="200" dirty="0">
              <a:latin typeface="HG創英角ｺﾞｼｯｸUB" panose="020B0909000000000000" pitchFamily="49" charset="-128"/>
              <a:ea typeface="HG創英角ｺﾞｼｯｸUB" panose="020B0909000000000000" pitchFamily="49" charset="-128"/>
            </a:endParaRPr>
          </a:p>
        </p:txBody>
      </p:sp>
      <p:pic>
        <p:nvPicPr>
          <p:cNvPr id="197" name="図 19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5436" y="2960660"/>
            <a:ext cx="831246" cy="387851"/>
          </a:xfrm>
          <a:prstGeom prst="rect">
            <a:avLst/>
          </a:prstGeom>
        </p:spPr>
      </p:pic>
      <p:sp>
        <p:nvSpPr>
          <p:cNvPr id="200" name="テキスト ボックス 199"/>
          <p:cNvSpPr txBox="1"/>
          <p:nvPr/>
        </p:nvSpPr>
        <p:spPr>
          <a:xfrm>
            <a:off x="3835361" y="2705314"/>
            <a:ext cx="206126" cy="246221"/>
          </a:xfrm>
          <a:prstGeom prst="rect">
            <a:avLst/>
          </a:prstGeom>
          <a:noFill/>
        </p:spPr>
        <p:txBody>
          <a:bodyPr wrap="square" rtlCol="0">
            <a:spAutoFit/>
          </a:bodyPr>
          <a:lstStyle/>
          <a:p>
            <a:r>
              <a:rPr kumimoji="1" lang="ja-JP" altLang="en-US" sz="1000" dirty="0" smtClean="0"/>
              <a:t>③</a:t>
            </a:r>
            <a:endParaRPr kumimoji="1" lang="en-US" altLang="ja-JP" sz="1000" dirty="0" smtClean="0"/>
          </a:p>
        </p:txBody>
      </p:sp>
      <p:sp>
        <p:nvSpPr>
          <p:cNvPr id="211" name="テキスト ボックス 210"/>
          <p:cNvSpPr txBox="1"/>
          <p:nvPr/>
        </p:nvSpPr>
        <p:spPr>
          <a:xfrm>
            <a:off x="10405492" y="4419946"/>
            <a:ext cx="1737819" cy="338554"/>
          </a:xfrm>
          <a:prstGeom prst="rect">
            <a:avLst/>
          </a:prstGeom>
          <a:noFill/>
        </p:spPr>
        <p:txBody>
          <a:bodyPr wrap="square" rtlCol="0">
            <a:spAutoFit/>
          </a:bodyPr>
          <a:lstStyle/>
          <a:p>
            <a:r>
              <a:rPr kumimoji="1" lang="ja-JP" altLang="en-US" sz="800" dirty="0" smtClean="0"/>
              <a:t>チャージ用ＱＲコードを読み込む</a:t>
            </a:r>
            <a:endParaRPr kumimoji="1" lang="en-US" altLang="ja-JP" sz="800" dirty="0" smtClean="0"/>
          </a:p>
          <a:p>
            <a:r>
              <a:rPr kumimoji="1" lang="ja-JP" altLang="en-US" sz="800" b="1" dirty="0" smtClean="0">
                <a:solidFill>
                  <a:srgbClr val="FF0000"/>
                </a:solidFill>
              </a:rPr>
              <a:t>宿泊施設がＱＲコードを提示</a:t>
            </a:r>
            <a:endParaRPr kumimoji="1" lang="en-US" altLang="ja-JP" sz="800" b="1" dirty="0" smtClean="0">
              <a:solidFill>
                <a:srgbClr val="FF0000"/>
              </a:solidFill>
            </a:endParaRPr>
          </a:p>
        </p:txBody>
      </p:sp>
      <p:sp>
        <p:nvSpPr>
          <p:cNvPr id="213" name="テキスト ボックス 212"/>
          <p:cNvSpPr txBox="1"/>
          <p:nvPr/>
        </p:nvSpPr>
        <p:spPr>
          <a:xfrm>
            <a:off x="6769909" y="2722350"/>
            <a:ext cx="206126" cy="246221"/>
          </a:xfrm>
          <a:prstGeom prst="rect">
            <a:avLst/>
          </a:prstGeom>
          <a:noFill/>
        </p:spPr>
        <p:txBody>
          <a:bodyPr wrap="square" rtlCol="0">
            <a:spAutoFit/>
          </a:bodyPr>
          <a:lstStyle/>
          <a:p>
            <a:r>
              <a:rPr kumimoji="1" lang="ja-JP" altLang="en-US" sz="1000" dirty="0" smtClean="0"/>
              <a:t>④</a:t>
            </a:r>
            <a:endParaRPr kumimoji="1" lang="en-US" altLang="ja-JP" sz="1000" dirty="0" smtClean="0"/>
          </a:p>
        </p:txBody>
      </p:sp>
      <p:grpSp>
        <p:nvGrpSpPr>
          <p:cNvPr id="235" name="グループ化 234"/>
          <p:cNvGrpSpPr/>
          <p:nvPr/>
        </p:nvGrpSpPr>
        <p:grpSpPr>
          <a:xfrm>
            <a:off x="2511713" y="2745829"/>
            <a:ext cx="843230" cy="1115196"/>
            <a:chOff x="2885816" y="3630038"/>
            <a:chExt cx="1393321" cy="1980000"/>
          </a:xfrm>
        </p:grpSpPr>
        <p:graphicFrame>
          <p:nvGraphicFramePr>
            <p:cNvPr id="236" name="オブジェクト 235"/>
            <p:cNvGraphicFramePr>
              <a:graphicFrameLocks noChangeAspect="1"/>
            </p:cNvGraphicFramePr>
            <p:nvPr>
              <p:extLst>
                <p:ext uri="{D42A27DB-BD31-4B8C-83A1-F6EECF244321}">
                  <p14:modId xmlns:p14="http://schemas.microsoft.com/office/powerpoint/2010/main" val="2335091106"/>
                </p:ext>
              </p:extLst>
            </p:nvPr>
          </p:nvGraphicFramePr>
          <p:xfrm>
            <a:off x="2893136" y="3630038"/>
            <a:ext cx="1386001" cy="1980000"/>
          </p:xfrm>
          <a:graphic>
            <a:graphicData uri="http://schemas.openxmlformats.org/presentationml/2006/ole">
              <mc:AlternateContent xmlns:mc="http://schemas.openxmlformats.org/markup-compatibility/2006">
                <mc:Choice xmlns:v="urn:schemas-microsoft-com:vml" Requires="v">
                  <p:oleObj spid="_x0000_s2076" name="Acrobat Document" r:id="rId13" imgW="2400255" imgH="3428717" progId="AcroExch.Document.DC">
                    <p:embed/>
                  </p:oleObj>
                </mc:Choice>
                <mc:Fallback>
                  <p:oleObj name="Acrobat Document" r:id="rId13" imgW="2400255" imgH="3428717" progId="AcroExch.Document.DC">
                    <p:embed/>
                    <p:pic>
                      <p:nvPicPr>
                        <p:cNvPr id="9" name="オブジェクト 8"/>
                        <p:cNvPicPr/>
                        <p:nvPr/>
                      </p:nvPicPr>
                      <p:blipFill>
                        <a:blip r:embed="rId14"/>
                        <a:stretch>
                          <a:fillRect/>
                        </a:stretch>
                      </p:blipFill>
                      <p:spPr>
                        <a:xfrm>
                          <a:off x="2893136" y="3630038"/>
                          <a:ext cx="1386001" cy="1980000"/>
                        </a:xfrm>
                        <a:prstGeom prst="rect">
                          <a:avLst/>
                        </a:prstGeom>
                      </p:spPr>
                    </p:pic>
                  </p:oleObj>
                </mc:Fallback>
              </mc:AlternateContent>
            </a:graphicData>
          </a:graphic>
        </p:graphicFrame>
        <p:sp>
          <p:nvSpPr>
            <p:cNvPr id="237" name="正方形/長方形 236"/>
            <p:cNvSpPr/>
            <p:nvPr/>
          </p:nvSpPr>
          <p:spPr>
            <a:xfrm>
              <a:off x="2885816" y="3630042"/>
              <a:ext cx="1375200" cy="1976475"/>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40" name="図 239"/>
          <p:cNvPicPr>
            <a:picLocks noChangeAspect="1"/>
          </p:cNvPicPr>
          <p:nvPr/>
        </p:nvPicPr>
        <p:blipFill>
          <a:blip r:embed="rId15"/>
          <a:stretch>
            <a:fillRect/>
          </a:stretch>
        </p:blipFill>
        <p:spPr>
          <a:xfrm>
            <a:off x="4147956" y="2745829"/>
            <a:ext cx="1197776" cy="1425760"/>
          </a:xfrm>
          <a:prstGeom prst="rect">
            <a:avLst/>
          </a:prstGeom>
        </p:spPr>
      </p:pic>
      <p:sp>
        <p:nvSpPr>
          <p:cNvPr id="241" name="テキスト ボックス 240"/>
          <p:cNvSpPr txBox="1"/>
          <p:nvPr/>
        </p:nvSpPr>
        <p:spPr>
          <a:xfrm>
            <a:off x="5437602" y="2705314"/>
            <a:ext cx="1292708" cy="646331"/>
          </a:xfrm>
          <a:prstGeom prst="rect">
            <a:avLst/>
          </a:prstGeom>
          <a:noFill/>
        </p:spPr>
        <p:txBody>
          <a:bodyPr wrap="square" rtlCol="0">
            <a:spAutoFit/>
          </a:bodyPr>
          <a:lstStyle/>
          <a:p>
            <a:r>
              <a:rPr lang="ja-JP" altLang="en-US" sz="1200" dirty="0" smtClean="0">
                <a:latin typeface="メイリオ" panose="020B0604030504040204" pitchFamily="50" charset="-128"/>
                <a:ea typeface="メイリオ" panose="020B0604030504040204" pitchFamily="50" charset="-128"/>
              </a:rPr>
              <a:t>・金額入力</a:t>
            </a:r>
            <a:endParaRPr lang="en-US" altLang="ja-JP" sz="1200" dirty="0" smtClean="0">
              <a:latin typeface="メイリオ" panose="020B0604030504040204" pitchFamily="50" charset="-128"/>
              <a:ea typeface="メイリオ" panose="020B0604030504040204" pitchFamily="50" charset="-128"/>
            </a:endParaRPr>
          </a:p>
          <a:p>
            <a:r>
              <a:rPr kumimoji="1" lang="ja-JP" altLang="en-US" sz="1200" b="1" dirty="0" smtClean="0">
                <a:solidFill>
                  <a:srgbClr val="FF0000"/>
                </a:solidFill>
                <a:latin typeface="メイリオ" panose="020B0604030504040204" pitchFamily="50" charset="-128"/>
                <a:ea typeface="メイリオ" panose="020B0604030504040204" pitchFamily="50" charset="-128"/>
              </a:rPr>
              <a:t>・金額確認</a:t>
            </a:r>
            <a:endParaRPr kumimoji="1" lang="en-US" altLang="ja-JP" sz="1200" b="1" dirty="0" smtClean="0">
              <a:solidFill>
                <a:srgbClr val="FF0000"/>
              </a:solidFill>
              <a:latin typeface="メイリオ" panose="020B0604030504040204" pitchFamily="50" charset="-128"/>
              <a:ea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rPr>
              <a:t>・完了をタップ</a:t>
            </a:r>
            <a:endParaRPr kumimoji="1" lang="ja-JP" altLang="en-US" sz="1200" dirty="0">
              <a:latin typeface="メイリオ" panose="020B0604030504040204" pitchFamily="50" charset="-128"/>
              <a:ea typeface="メイリオ" panose="020B0604030504040204" pitchFamily="50" charset="-128"/>
            </a:endParaRPr>
          </a:p>
        </p:txBody>
      </p:sp>
      <p:sp>
        <p:nvSpPr>
          <p:cNvPr id="242" name="楕円 241"/>
          <p:cNvSpPr/>
          <p:nvPr/>
        </p:nvSpPr>
        <p:spPr>
          <a:xfrm>
            <a:off x="3812212" y="3497099"/>
            <a:ext cx="1711855" cy="33656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6" name="二等辺三角形 245"/>
          <p:cNvSpPr/>
          <p:nvPr/>
        </p:nvSpPr>
        <p:spPr>
          <a:xfrm rot="5400000">
            <a:off x="6632275" y="3281506"/>
            <a:ext cx="196068" cy="15211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8" name="直線矢印コネクタ 247"/>
          <p:cNvCxnSpPr/>
          <p:nvPr/>
        </p:nvCxnSpPr>
        <p:spPr>
          <a:xfrm flipH="1" flipV="1">
            <a:off x="5886396" y="3397684"/>
            <a:ext cx="62881" cy="77390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52" name="図 251"/>
          <p:cNvPicPr>
            <a:picLocks noChangeAspect="1"/>
          </p:cNvPicPr>
          <p:nvPr/>
        </p:nvPicPr>
        <p:blipFill>
          <a:blip r:embed="rId16"/>
          <a:stretch>
            <a:fillRect/>
          </a:stretch>
        </p:blipFill>
        <p:spPr>
          <a:xfrm>
            <a:off x="7060665" y="2726798"/>
            <a:ext cx="1144110" cy="1429336"/>
          </a:xfrm>
          <a:prstGeom prst="rect">
            <a:avLst/>
          </a:prstGeom>
        </p:spPr>
      </p:pic>
      <p:sp>
        <p:nvSpPr>
          <p:cNvPr id="253" name="楕円 252"/>
          <p:cNvSpPr/>
          <p:nvPr/>
        </p:nvSpPr>
        <p:spPr>
          <a:xfrm>
            <a:off x="6976035" y="3623102"/>
            <a:ext cx="1281308" cy="23594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4" name="テキスト ボックス 253"/>
          <p:cNvSpPr txBox="1"/>
          <p:nvPr/>
        </p:nvSpPr>
        <p:spPr>
          <a:xfrm>
            <a:off x="8323444" y="2859234"/>
            <a:ext cx="1206242" cy="430887"/>
          </a:xfrm>
          <a:prstGeom prst="rect">
            <a:avLst/>
          </a:prstGeom>
          <a:noFill/>
        </p:spPr>
        <p:txBody>
          <a:bodyPr wrap="square" rtlCol="0">
            <a:spAutoFit/>
          </a:bodyPr>
          <a:lstStyle/>
          <a:p>
            <a:r>
              <a:rPr lang="ja-JP" altLang="en-US" sz="1100" dirty="0" smtClean="0">
                <a:solidFill>
                  <a:srgbClr val="FF0000"/>
                </a:solidFill>
              </a:rPr>
              <a:t>支払う</a:t>
            </a:r>
            <a:r>
              <a:rPr lang="ja-JP" altLang="en-US" sz="1100" dirty="0" err="1" smtClean="0">
                <a:solidFill>
                  <a:srgbClr val="FF0000"/>
                </a:solidFill>
              </a:rPr>
              <a:t>を</a:t>
            </a:r>
            <a:r>
              <a:rPr lang="ja-JP" altLang="en-US" sz="1100" dirty="0" smtClean="0">
                <a:solidFill>
                  <a:srgbClr val="FF0000"/>
                </a:solidFill>
              </a:rPr>
              <a:t>タップ</a:t>
            </a:r>
            <a:endParaRPr lang="en-US" altLang="ja-JP" sz="1100" dirty="0" smtClean="0">
              <a:solidFill>
                <a:srgbClr val="FF0000"/>
              </a:solidFill>
            </a:endParaRPr>
          </a:p>
          <a:p>
            <a:r>
              <a:rPr lang="ja-JP" altLang="en-US" sz="1100" b="1" u="sng" dirty="0" smtClean="0">
                <a:solidFill>
                  <a:srgbClr val="FF0000"/>
                </a:solidFill>
              </a:rPr>
              <a:t>（決済完了）</a:t>
            </a:r>
            <a:endParaRPr lang="en-US" altLang="ja-JP" sz="1100" b="1" u="sng" dirty="0" smtClean="0">
              <a:solidFill>
                <a:srgbClr val="FF0000"/>
              </a:solidFill>
            </a:endParaRPr>
          </a:p>
        </p:txBody>
      </p:sp>
      <p:cxnSp>
        <p:nvCxnSpPr>
          <p:cNvPr id="256" name="直線矢印コネクタ 255"/>
          <p:cNvCxnSpPr/>
          <p:nvPr/>
        </p:nvCxnSpPr>
        <p:spPr>
          <a:xfrm flipH="1">
            <a:off x="8362672" y="3361087"/>
            <a:ext cx="274560" cy="22301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5" name="テキスト ボックス 294"/>
          <p:cNvSpPr txBox="1"/>
          <p:nvPr/>
        </p:nvSpPr>
        <p:spPr>
          <a:xfrm>
            <a:off x="2253939" y="6359789"/>
            <a:ext cx="1929700" cy="338554"/>
          </a:xfrm>
          <a:prstGeom prst="rect">
            <a:avLst/>
          </a:prstGeom>
          <a:noFill/>
        </p:spPr>
        <p:txBody>
          <a:bodyPr wrap="square" rtlCol="0">
            <a:spAutoFit/>
          </a:bodyPr>
          <a:lstStyle/>
          <a:p>
            <a:r>
              <a:rPr lang="ja-JP" altLang="en-US" sz="1600" dirty="0" smtClean="0">
                <a:solidFill>
                  <a:srgbClr val="FF0000"/>
                </a:solidFill>
              </a:rPr>
              <a:t>画像部分をタップ</a:t>
            </a:r>
            <a:endParaRPr lang="en-US" altLang="ja-JP" sz="1600" dirty="0" smtClean="0">
              <a:solidFill>
                <a:srgbClr val="FF0000"/>
              </a:solidFill>
            </a:endParaRPr>
          </a:p>
        </p:txBody>
      </p:sp>
      <p:sp>
        <p:nvSpPr>
          <p:cNvPr id="296" name="楕円 295"/>
          <p:cNvSpPr/>
          <p:nvPr/>
        </p:nvSpPr>
        <p:spPr>
          <a:xfrm>
            <a:off x="-1814821" y="1380003"/>
            <a:ext cx="197315" cy="1397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7" name="テキスト ボックス 296"/>
          <p:cNvSpPr txBox="1"/>
          <p:nvPr/>
        </p:nvSpPr>
        <p:spPr>
          <a:xfrm>
            <a:off x="734969" y="6336004"/>
            <a:ext cx="1252286" cy="338554"/>
          </a:xfrm>
          <a:prstGeom prst="rect">
            <a:avLst/>
          </a:prstGeom>
          <a:noFill/>
        </p:spPr>
        <p:txBody>
          <a:bodyPr wrap="square" rtlCol="0">
            <a:spAutoFit/>
          </a:bodyPr>
          <a:lstStyle/>
          <a:p>
            <a:r>
              <a:rPr lang="en-US" altLang="ja-JP" sz="1600" dirty="0" smtClean="0">
                <a:solidFill>
                  <a:srgbClr val="FF0000"/>
                </a:solidFill>
              </a:rPr>
              <a:t>OK</a:t>
            </a:r>
            <a:r>
              <a:rPr lang="ja-JP" altLang="en-US" sz="1600" dirty="0" smtClean="0">
                <a:solidFill>
                  <a:srgbClr val="FF0000"/>
                </a:solidFill>
              </a:rPr>
              <a:t>をタップ</a:t>
            </a:r>
            <a:endParaRPr lang="en-US" altLang="ja-JP" sz="1600" b="1" u="sng" dirty="0" smtClean="0">
              <a:solidFill>
                <a:srgbClr val="FF0000"/>
              </a:solidFill>
            </a:endParaRPr>
          </a:p>
        </p:txBody>
      </p:sp>
      <p:pic>
        <p:nvPicPr>
          <p:cNvPr id="298" name="図 297"/>
          <p:cNvPicPr>
            <a:picLocks noChangeAspect="1"/>
          </p:cNvPicPr>
          <p:nvPr/>
        </p:nvPicPr>
        <p:blipFill>
          <a:blip r:embed="rId17"/>
          <a:stretch>
            <a:fillRect/>
          </a:stretch>
        </p:blipFill>
        <p:spPr>
          <a:xfrm>
            <a:off x="865101" y="4987042"/>
            <a:ext cx="957407" cy="1349007"/>
          </a:xfrm>
          <a:prstGeom prst="rect">
            <a:avLst/>
          </a:prstGeom>
        </p:spPr>
      </p:pic>
      <p:sp>
        <p:nvSpPr>
          <p:cNvPr id="300" name="楕円 299"/>
          <p:cNvSpPr/>
          <p:nvPr/>
        </p:nvSpPr>
        <p:spPr>
          <a:xfrm>
            <a:off x="927412" y="6098377"/>
            <a:ext cx="776287" cy="1866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1" name="直線矢印コネクタ 300"/>
          <p:cNvCxnSpPr/>
          <p:nvPr/>
        </p:nvCxnSpPr>
        <p:spPr>
          <a:xfrm flipH="1">
            <a:off x="10573860" y="1065133"/>
            <a:ext cx="812006" cy="38473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02" name="図 301"/>
          <p:cNvPicPr>
            <a:picLocks noChangeAspect="1"/>
          </p:cNvPicPr>
          <p:nvPr/>
        </p:nvPicPr>
        <p:blipFill>
          <a:blip r:embed="rId18"/>
          <a:stretch>
            <a:fillRect/>
          </a:stretch>
        </p:blipFill>
        <p:spPr>
          <a:xfrm>
            <a:off x="2791224" y="5009903"/>
            <a:ext cx="855130" cy="1287033"/>
          </a:xfrm>
          <a:prstGeom prst="rect">
            <a:avLst/>
          </a:prstGeom>
        </p:spPr>
      </p:pic>
      <p:cxnSp>
        <p:nvCxnSpPr>
          <p:cNvPr id="303" name="直線矢印コネクタ 302"/>
          <p:cNvCxnSpPr/>
          <p:nvPr/>
        </p:nvCxnSpPr>
        <p:spPr>
          <a:xfrm flipH="1">
            <a:off x="3674815" y="5151408"/>
            <a:ext cx="280195" cy="34738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04" name="図 303"/>
          <p:cNvPicPr>
            <a:picLocks noChangeAspect="1"/>
          </p:cNvPicPr>
          <p:nvPr/>
        </p:nvPicPr>
        <p:blipFill>
          <a:blip r:embed="rId19"/>
          <a:stretch>
            <a:fillRect/>
          </a:stretch>
        </p:blipFill>
        <p:spPr>
          <a:xfrm>
            <a:off x="4872276" y="5002411"/>
            <a:ext cx="898610" cy="1292064"/>
          </a:xfrm>
          <a:prstGeom prst="rect">
            <a:avLst/>
          </a:prstGeom>
        </p:spPr>
      </p:pic>
      <p:sp>
        <p:nvSpPr>
          <p:cNvPr id="310" name="二等辺三角形 309"/>
          <p:cNvSpPr/>
          <p:nvPr/>
        </p:nvSpPr>
        <p:spPr>
          <a:xfrm rot="5400000">
            <a:off x="4201095" y="5650176"/>
            <a:ext cx="196068" cy="15211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 name="楕円 185"/>
          <p:cNvSpPr/>
          <p:nvPr/>
        </p:nvSpPr>
        <p:spPr>
          <a:xfrm>
            <a:off x="4615070" y="5665548"/>
            <a:ext cx="1285850" cy="432829"/>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3" name="テキスト ボックス 312"/>
          <p:cNvSpPr txBox="1"/>
          <p:nvPr/>
        </p:nvSpPr>
        <p:spPr>
          <a:xfrm>
            <a:off x="4323981" y="6318128"/>
            <a:ext cx="2341128" cy="338554"/>
          </a:xfrm>
          <a:prstGeom prst="rect">
            <a:avLst/>
          </a:prstGeom>
          <a:noFill/>
        </p:spPr>
        <p:txBody>
          <a:bodyPr wrap="square" rtlCol="0">
            <a:spAutoFit/>
          </a:bodyPr>
          <a:lstStyle/>
          <a:p>
            <a:r>
              <a:rPr lang="ja-JP" altLang="en-US" sz="1600" dirty="0" smtClean="0">
                <a:solidFill>
                  <a:srgbClr val="FF0000"/>
                </a:solidFill>
              </a:rPr>
              <a:t>支払履歴が表示される</a:t>
            </a:r>
            <a:endParaRPr lang="en-US" altLang="ja-JP" sz="1600" dirty="0" smtClean="0">
              <a:solidFill>
                <a:srgbClr val="FF0000"/>
              </a:solidFill>
            </a:endParaRPr>
          </a:p>
        </p:txBody>
      </p:sp>
      <p:pic>
        <p:nvPicPr>
          <p:cNvPr id="192" name="図 19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424113" y="2628900"/>
            <a:ext cx="1020161" cy="685800"/>
          </a:xfrm>
          <a:prstGeom prst="rect">
            <a:avLst/>
          </a:prstGeom>
        </p:spPr>
      </p:pic>
      <p:pic>
        <p:nvPicPr>
          <p:cNvPr id="318" name="図 317"/>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223071" y="2902186"/>
            <a:ext cx="1077226" cy="386153"/>
          </a:xfrm>
          <a:prstGeom prst="rect">
            <a:avLst/>
          </a:prstGeom>
        </p:spPr>
      </p:pic>
      <p:pic>
        <p:nvPicPr>
          <p:cNvPr id="319" name="図 318"/>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079973" y="2886109"/>
            <a:ext cx="1128195" cy="414304"/>
          </a:xfrm>
          <a:prstGeom prst="rect">
            <a:avLst/>
          </a:prstGeom>
        </p:spPr>
      </p:pic>
      <p:sp>
        <p:nvSpPr>
          <p:cNvPr id="323" name="テキスト ボックス 322"/>
          <p:cNvSpPr txBox="1"/>
          <p:nvPr/>
        </p:nvSpPr>
        <p:spPr>
          <a:xfrm>
            <a:off x="4666397" y="6557952"/>
            <a:ext cx="573206" cy="369332"/>
          </a:xfrm>
          <a:prstGeom prst="rect">
            <a:avLst/>
          </a:prstGeom>
          <a:noFill/>
        </p:spPr>
        <p:txBody>
          <a:bodyPr wrap="square" rtlCol="0">
            <a:spAutoFit/>
          </a:bodyPr>
          <a:lstStyle/>
          <a:p>
            <a:pPr algn="ctr"/>
            <a:r>
              <a:rPr kumimoji="1" lang="ja-JP" altLang="en-US" b="1" dirty="0" smtClean="0">
                <a:latin typeface="メイリオ" panose="020B0604030504040204" pitchFamily="50" charset="-128"/>
                <a:ea typeface="メイリオ" panose="020B0604030504040204" pitchFamily="50" charset="-128"/>
              </a:rPr>
              <a:t>６</a:t>
            </a:r>
            <a:endParaRPr kumimoji="1" lang="ja-JP" altLang="en-US" b="1" dirty="0">
              <a:latin typeface="メイリオ" panose="020B0604030504040204" pitchFamily="50" charset="-128"/>
              <a:ea typeface="メイリオ" panose="020B0604030504040204" pitchFamily="50" charset="-128"/>
            </a:endParaRPr>
          </a:p>
        </p:txBody>
      </p:sp>
      <p:grpSp>
        <p:nvGrpSpPr>
          <p:cNvPr id="324" name="グループ化 323"/>
          <p:cNvGrpSpPr/>
          <p:nvPr/>
        </p:nvGrpSpPr>
        <p:grpSpPr>
          <a:xfrm>
            <a:off x="6395716" y="1204623"/>
            <a:ext cx="3391470" cy="473422"/>
            <a:chOff x="6236206" y="1190530"/>
            <a:chExt cx="3391470" cy="473422"/>
          </a:xfrm>
        </p:grpSpPr>
        <p:sp>
          <p:nvSpPr>
            <p:cNvPr id="325" name="テキスト ボックス 324"/>
            <p:cNvSpPr txBox="1"/>
            <p:nvPr/>
          </p:nvSpPr>
          <p:spPr>
            <a:xfrm>
              <a:off x="6236206" y="1190530"/>
              <a:ext cx="727868" cy="338554"/>
            </a:xfrm>
            <a:prstGeom prst="rect">
              <a:avLst/>
            </a:prstGeom>
            <a:noFill/>
          </p:spPr>
          <p:txBody>
            <a:bodyPr wrap="square" rtlCol="0">
              <a:spAutoFit/>
            </a:bodyPr>
            <a:lstStyle/>
            <a:p>
              <a:r>
                <a:rPr kumimoji="1" lang="ja-JP" altLang="en-US" sz="800" dirty="0" smtClean="0">
                  <a:latin typeface="メイリオ" panose="020B0604030504040204" pitchFamily="50" charset="-128"/>
                  <a:ea typeface="メイリオ" panose="020B0604030504040204" pitchFamily="50" charset="-128"/>
                </a:rPr>
                <a:t>申請フォームについて</a:t>
              </a:r>
              <a:endParaRPr kumimoji="1" lang="ja-JP" altLang="en-US" sz="800" dirty="0">
                <a:latin typeface="メイリオ" panose="020B0604030504040204" pitchFamily="50" charset="-128"/>
                <a:ea typeface="メイリオ" panose="020B0604030504040204" pitchFamily="50" charset="-128"/>
              </a:endParaRPr>
            </a:p>
          </p:txBody>
        </p:sp>
        <p:sp>
          <p:nvSpPr>
            <p:cNvPr id="326" name="テキスト ボックス 325"/>
            <p:cNvSpPr txBox="1"/>
            <p:nvPr/>
          </p:nvSpPr>
          <p:spPr>
            <a:xfrm>
              <a:off x="6916247" y="1202287"/>
              <a:ext cx="727868" cy="461665"/>
            </a:xfrm>
            <a:prstGeom prst="rect">
              <a:avLst/>
            </a:prstGeom>
            <a:noFill/>
          </p:spPr>
          <p:txBody>
            <a:bodyPr wrap="square" rtlCol="0">
              <a:spAutoFit/>
            </a:bodyPr>
            <a:lstStyle/>
            <a:p>
              <a:r>
                <a:rPr kumimoji="1" lang="ja-JP" altLang="en-US" sz="800" dirty="0" smtClean="0">
                  <a:latin typeface="メイリオ" panose="020B0604030504040204" pitchFamily="50" charset="-128"/>
                  <a:ea typeface="メイリオ" panose="020B0604030504040204" pitchFamily="50" charset="-128"/>
                </a:rPr>
                <a:t>ウォレットの追加とチャージ</a:t>
              </a:r>
              <a:endParaRPr kumimoji="1" lang="ja-JP" altLang="en-US" sz="800" dirty="0">
                <a:latin typeface="メイリオ" panose="020B0604030504040204" pitchFamily="50" charset="-128"/>
                <a:ea typeface="メイリオ" panose="020B0604030504040204" pitchFamily="50" charset="-128"/>
              </a:endParaRPr>
            </a:p>
          </p:txBody>
        </p:sp>
        <p:sp>
          <p:nvSpPr>
            <p:cNvPr id="327" name="テキスト ボックス 326"/>
            <p:cNvSpPr txBox="1"/>
            <p:nvPr/>
          </p:nvSpPr>
          <p:spPr>
            <a:xfrm>
              <a:off x="7536686" y="1215408"/>
              <a:ext cx="727868" cy="215444"/>
            </a:xfrm>
            <a:prstGeom prst="rect">
              <a:avLst/>
            </a:prstGeom>
            <a:noFill/>
          </p:spPr>
          <p:txBody>
            <a:bodyPr wrap="square" rtlCol="0">
              <a:spAutoFit/>
            </a:bodyPr>
            <a:lstStyle/>
            <a:p>
              <a:r>
                <a:rPr kumimoji="1" lang="ja-JP" altLang="en-US" sz="800" dirty="0" smtClean="0">
                  <a:latin typeface="メイリオ" panose="020B0604030504040204" pitchFamily="50" charset="-128"/>
                  <a:ea typeface="メイリオ" panose="020B0604030504040204" pitchFamily="50" charset="-128"/>
                </a:rPr>
                <a:t>決済の流れ</a:t>
              </a:r>
              <a:endParaRPr kumimoji="1" lang="ja-JP" altLang="en-US" sz="800" dirty="0">
                <a:latin typeface="メイリオ" panose="020B0604030504040204" pitchFamily="50" charset="-128"/>
                <a:ea typeface="メイリオ" panose="020B0604030504040204" pitchFamily="50" charset="-128"/>
              </a:endParaRPr>
            </a:p>
          </p:txBody>
        </p:sp>
        <p:sp>
          <p:nvSpPr>
            <p:cNvPr id="328" name="テキスト ボックス 327"/>
            <p:cNvSpPr txBox="1"/>
            <p:nvPr/>
          </p:nvSpPr>
          <p:spPr>
            <a:xfrm>
              <a:off x="8216727" y="1221156"/>
              <a:ext cx="727868" cy="215444"/>
            </a:xfrm>
            <a:prstGeom prst="rect">
              <a:avLst/>
            </a:prstGeom>
            <a:noFill/>
          </p:spPr>
          <p:txBody>
            <a:bodyPr wrap="square" rtlCol="0">
              <a:spAutoFit/>
            </a:bodyPr>
            <a:lstStyle/>
            <a:p>
              <a:r>
                <a:rPr kumimoji="1" lang="ja-JP" altLang="en-US" sz="800" dirty="0" smtClean="0">
                  <a:latin typeface="メイリオ" panose="020B0604030504040204" pitchFamily="50" charset="-128"/>
                  <a:ea typeface="メイリオ" panose="020B0604030504040204" pitchFamily="50" charset="-128"/>
                </a:rPr>
                <a:t>報告事務</a:t>
              </a:r>
              <a:endParaRPr kumimoji="1" lang="ja-JP" altLang="en-US" sz="800" dirty="0">
                <a:latin typeface="メイリオ" panose="020B0604030504040204" pitchFamily="50" charset="-128"/>
                <a:ea typeface="メイリオ" panose="020B0604030504040204" pitchFamily="50" charset="-128"/>
              </a:endParaRPr>
            </a:p>
          </p:txBody>
        </p:sp>
        <p:sp>
          <p:nvSpPr>
            <p:cNvPr id="329" name="テキスト ボックス 328"/>
            <p:cNvSpPr txBox="1"/>
            <p:nvPr/>
          </p:nvSpPr>
          <p:spPr>
            <a:xfrm>
              <a:off x="8899808" y="1217546"/>
              <a:ext cx="727868" cy="215444"/>
            </a:xfrm>
            <a:prstGeom prst="rect">
              <a:avLst/>
            </a:prstGeom>
            <a:noFill/>
          </p:spPr>
          <p:txBody>
            <a:bodyPr wrap="square" rtlCol="0">
              <a:spAutoFit/>
            </a:bodyPr>
            <a:lstStyle/>
            <a:p>
              <a:r>
                <a:rPr kumimoji="1" lang="ja-JP" altLang="en-US" sz="800" dirty="0" smtClean="0">
                  <a:latin typeface="メイリオ" panose="020B0604030504040204" pitchFamily="50" charset="-128"/>
                  <a:ea typeface="メイリオ" panose="020B0604030504040204" pitchFamily="50" charset="-128"/>
                </a:rPr>
                <a:t>留意事項</a:t>
              </a:r>
              <a:endParaRPr kumimoji="1" lang="ja-JP" altLang="en-US" sz="800" dirty="0">
                <a:latin typeface="メイリオ" panose="020B0604030504040204" pitchFamily="50" charset="-128"/>
                <a:ea typeface="メイリオ" panose="020B0604030504040204" pitchFamily="50" charset="-128"/>
              </a:endParaRPr>
            </a:p>
          </p:txBody>
        </p:sp>
      </p:grpSp>
      <p:sp>
        <p:nvSpPr>
          <p:cNvPr id="330" name="テキスト ボックス 329"/>
          <p:cNvSpPr txBox="1"/>
          <p:nvPr/>
        </p:nvSpPr>
        <p:spPr>
          <a:xfrm>
            <a:off x="6976035" y="194510"/>
            <a:ext cx="2483893" cy="369332"/>
          </a:xfrm>
          <a:prstGeom prst="rect">
            <a:avLst/>
          </a:prstGeom>
          <a:noFill/>
        </p:spPr>
        <p:txBody>
          <a:bodyPr wrap="square" rtlCol="0">
            <a:spAutoFit/>
          </a:bodyPr>
          <a:lstStyle/>
          <a:p>
            <a:r>
              <a:rPr kumimoji="1" lang="ja-JP" altLang="en-US" i="1" dirty="0" smtClean="0">
                <a:solidFill>
                  <a:srgbClr val="9C0202"/>
                </a:solidFill>
                <a:latin typeface="ARマーカー体E" panose="040B0909000000000000" pitchFamily="49" charset="-128"/>
                <a:ea typeface="ARマーカー体E" panose="040B0909000000000000" pitchFamily="49" charset="-128"/>
              </a:rPr>
              <a:t>～</a:t>
            </a:r>
            <a:r>
              <a:rPr kumimoji="1" lang="en-US" altLang="ja-JP" i="1" dirty="0" smtClean="0">
                <a:solidFill>
                  <a:srgbClr val="9C0202"/>
                </a:solidFill>
                <a:latin typeface="ARマーカー体E" panose="040B0909000000000000" pitchFamily="49" charset="-128"/>
                <a:ea typeface="ARマーカー体E" panose="040B0909000000000000" pitchFamily="49" charset="-128"/>
              </a:rPr>
              <a:t>【</a:t>
            </a:r>
            <a:r>
              <a:rPr kumimoji="1" lang="ja-JP" altLang="en-US" i="1" dirty="0" smtClean="0">
                <a:solidFill>
                  <a:srgbClr val="9C0202"/>
                </a:solidFill>
                <a:latin typeface="ARマーカー体E" panose="040B0909000000000000" pitchFamily="49" charset="-128"/>
                <a:ea typeface="ARマーカー体E" panose="040B0909000000000000" pitchFamily="49" charset="-128"/>
              </a:rPr>
              <a:t>新</a:t>
            </a:r>
            <a:r>
              <a:rPr kumimoji="1" lang="en-US" altLang="ja-JP" i="1" dirty="0" smtClean="0">
                <a:solidFill>
                  <a:srgbClr val="9C0202"/>
                </a:solidFill>
                <a:latin typeface="ARマーカー体E" panose="040B0909000000000000" pitchFamily="49" charset="-128"/>
                <a:ea typeface="ARマーカー体E" panose="040B0909000000000000" pitchFamily="49" charset="-128"/>
              </a:rPr>
              <a:t>】</a:t>
            </a:r>
            <a:r>
              <a:rPr kumimoji="1" lang="ja-JP" altLang="en-US" i="1" dirty="0" smtClean="0">
                <a:solidFill>
                  <a:srgbClr val="9C0202"/>
                </a:solidFill>
                <a:latin typeface="ARマーカー体E" panose="040B0909000000000000" pitchFamily="49" charset="-128"/>
                <a:ea typeface="ARマーカー体E" panose="040B0909000000000000" pitchFamily="49" charset="-128"/>
              </a:rPr>
              <a:t>対馬藩札～</a:t>
            </a:r>
            <a:endParaRPr kumimoji="1" lang="ja-JP" altLang="en-US" i="1" dirty="0">
              <a:solidFill>
                <a:srgbClr val="9C0202"/>
              </a:solidFill>
              <a:latin typeface="ARマーカー体E" panose="040B0909000000000000" pitchFamily="49" charset="-128"/>
              <a:ea typeface="ARマーカー体E" panose="040B0909000000000000" pitchFamily="49" charset="-128"/>
            </a:endParaRPr>
          </a:p>
        </p:txBody>
      </p:sp>
      <p:pic>
        <p:nvPicPr>
          <p:cNvPr id="131" name="図 130"/>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806600" y="5331302"/>
            <a:ext cx="868215" cy="379303"/>
          </a:xfrm>
          <a:prstGeom prst="rect">
            <a:avLst/>
          </a:prstGeom>
        </p:spPr>
      </p:pic>
      <p:pic>
        <p:nvPicPr>
          <p:cNvPr id="132" name="図 131"/>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866757" y="5002047"/>
            <a:ext cx="955751" cy="431789"/>
          </a:xfrm>
          <a:prstGeom prst="rect">
            <a:avLst/>
          </a:prstGeom>
        </p:spPr>
      </p:pic>
    </p:spTree>
    <p:extLst>
      <p:ext uri="{BB962C8B-B14F-4D97-AF65-F5344CB8AC3E}">
        <p14:creationId xmlns:p14="http://schemas.microsoft.com/office/powerpoint/2010/main" val="2383235098"/>
      </p:ext>
    </p:extLst>
  </p:cSld>
  <p:clrMapOvr>
    <a:masterClrMapping/>
  </p:clrMapOvr>
  <mc:AlternateContent xmlns:mc="http://schemas.openxmlformats.org/markup-compatibility/2006" xmlns:p14="http://schemas.microsoft.com/office/powerpoint/2010/main">
    <mc:Choice Requires="p14">
      <p:transition spd="slow" p14:dur="2000" advTm="427"/>
    </mc:Choice>
    <mc:Fallback xmlns="">
      <p:transition spd="slow" advTm="427"/>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442414" y="125132"/>
            <a:ext cx="2934269" cy="523220"/>
          </a:xfrm>
          <a:prstGeom prst="rect">
            <a:avLst/>
          </a:prstGeom>
          <a:noFill/>
        </p:spPr>
        <p:txBody>
          <a:bodyPr wrap="square" rtlCol="0">
            <a:spAutoFit/>
          </a:bodyPr>
          <a:lstStyle/>
          <a:p>
            <a:r>
              <a:rPr kumimoji="1" lang="ja-JP" altLang="en-US" sz="28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運用事務</a:t>
            </a:r>
            <a:endParaRPr kumimoji="1" lang="ja-JP" altLang="en-US" sz="28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cxnSp>
        <p:nvCxnSpPr>
          <p:cNvPr id="20" name="直線コネクタ 19"/>
          <p:cNvCxnSpPr/>
          <p:nvPr/>
        </p:nvCxnSpPr>
        <p:spPr>
          <a:xfrm>
            <a:off x="442414" y="648352"/>
            <a:ext cx="9021171" cy="0"/>
          </a:xfrm>
          <a:prstGeom prst="line">
            <a:avLst/>
          </a:prstGeom>
          <a:ln w="57150">
            <a:solidFill>
              <a:srgbClr val="9C0202"/>
            </a:solidFil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442414" y="777923"/>
            <a:ext cx="1119116" cy="1046440"/>
          </a:xfrm>
          <a:prstGeom prst="rect">
            <a:avLst/>
          </a:prstGeom>
          <a:noFill/>
          <a:ln>
            <a:solidFill>
              <a:srgbClr val="9C0202"/>
            </a:solidFill>
            <a:prstDash val="sysDot"/>
          </a:ln>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ＳＴＥＰ</a:t>
            </a:r>
            <a:endParaRPr kumimoji="1" lang="en-US" altLang="ja-JP" dirty="0" smtClean="0">
              <a:latin typeface="メイリオ" panose="020B0604030504040204" pitchFamily="50" charset="-128"/>
              <a:ea typeface="メイリオ" panose="020B0604030504040204" pitchFamily="50" charset="-128"/>
            </a:endParaRPr>
          </a:p>
          <a:p>
            <a:pPr algn="ctr"/>
            <a:r>
              <a:rPr kumimoji="1" lang="ja-JP" altLang="en-US" sz="4400" dirty="0" smtClean="0">
                <a:latin typeface="メイリオ" panose="020B0604030504040204" pitchFamily="50" charset="-128"/>
                <a:ea typeface="メイリオ" panose="020B0604030504040204" pitchFamily="50" charset="-128"/>
              </a:rPr>
              <a:t>４</a:t>
            </a:r>
            <a:endParaRPr kumimoji="1" lang="ja-JP" altLang="en-US" sz="4400" dirty="0">
              <a:latin typeface="メイリオ" panose="020B0604030504040204" pitchFamily="50" charset="-128"/>
              <a:ea typeface="メイリオ" panose="020B0604030504040204" pitchFamily="50" charset="-128"/>
            </a:endParaRPr>
          </a:p>
        </p:txBody>
      </p:sp>
      <p:sp>
        <p:nvSpPr>
          <p:cNvPr id="79" name="テキスト ボックス 78"/>
          <p:cNvSpPr txBox="1"/>
          <p:nvPr/>
        </p:nvSpPr>
        <p:spPr>
          <a:xfrm>
            <a:off x="1722075" y="802209"/>
            <a:ext cx="3296738" cy="400110"/>
          </a:xfrm>
          <a:prstGeom prst="rect">
            <a:avLst/>
          </a:prstGeom>
          <a:noFill/>
        </p:spPr>
        <p:txBody>
          <a:bodyPr wrap="square" rtlCol="0">
            <a:spAutoFit/>
          </a:bodyPr>
          <a:lstStyle/>
          <a:p>
            <a:r>
              <a:rPr kumimoji="1" lang="ja-JP" altLang="en-US" sz="2000" b="1" dirty="0" smtClean="0">
                <a:latin typeface="メイリオ" panose="020B0604030504040204" pitchFamily="50" charset="-128"/>
                <a:ea typeface="メイリオ" panose="020B0604030504040204" pitchFamily="50" charset="-128"/>
              </a:rPr>
              <a:t>事務局への報告事務等</a:t>
            </a:r>
            <a:endParaRPr kumimoji="1" lang="en-US" altLang="ja-JP" sz="2000" b="1" dirty="0" smtClean="0">
              <a:latin typeface="メイリオ" panose="020B0604030504040204" pitchFamily="50" charset="-128"/>
              <a:ea typeface="メイリオ" panose="020B0604030504040204" pitchFamily="50" charset="-128"/>
            </a:endParaRPr>
          </a:p>
        </p:txBody>
      </p:sp>
      <p:grpSp>
        <p:nvGrpSpPr>
          <p:cNvPr id="31" name="グループ化 30"/>
          <p:cNvGrpSpPr/>
          <p:nvPr/>
        </p:nvGrpSpPr>
        <p:grpSpPr>
          <a:xfrm>
            <a:off x="6478684" y="742168"/>
            <a:ext cx="2861618" cy="529620"/>
            <a:chOff x="5122225" y="727879"/>
            <a:chExt cx="2861618" cy="529620"/>
          </a:xfrm>
        </p:grpSpPr>
        <p:cxnSp>
          <p:nvCxnSpPr>
            <p:cNvPr id="77" name="直線矢印コネクタ 76"/>
            <p:cNvCxnSpPr>
              <a:endCxn id="69" idx="2"/>
            </p:cNvCxnSpPr>
            <p:nvPr/>
          </p:nvCxnSpPr>
          <p:spPr>
            <a:xfrm>
              <a:off x="5370287" y="1029297"/>
              <a:ext cx="2338996" cy="4549"/>
            </a:xfrm>
            <a:prstGeom prst="straightConnector1">
              <a:avLst/>
            </a:prstGeom>
            <a:ln w="15875">
              <a:solidFill>
                <a:srgbClr val="9C0202"/>
              </a:solidFill>
              <a:tailEnd type="triangle"/>
            </a:ln>
          </p:spPr>
          <p:style>
            <a:lnRef idx="1">
              <a:schemeClr val="accent1"/>
            </a:lnRef>
            <a:fillRef idx="0">
              <a:schemeClr val="accent1"/>
            </a:fillRef>
            <a:effectRef idx="0">
              <a:schemeClr val="accent1"/>
            </a:effectRef>
            <a:fontRef idx="minor">
              <a:schemeClr val="tx1"/>
            </a:fontRef>
          </p:style>
        </p:cxnSp>
        <p:sp>
          <p:nvSpPr>
            <p:cNvPr id="6" name="楕円 5"/>
            <p:cNvSpPr/>
            <p:nvPr/>
          </p:nvSpPr>
          <p:spPr>
            <a:xfrm>
              <a:off x="5122225" y="884118"/>
              <a:ext cx="274560" cy="275455"/>
            </a:xfrm>
            <a:prstGeom prst="ellipse">
              <a:avLst/>
            </a:prstGeom>
            <a:solidFill>
              <a:schemeClr val="bg1"/>
            </a:solidFill>
            <a:ln w="25400">
              <a:solidFill>
                <a:srgbClr val="9C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rgbClr val="9C0202"/>
                  </a:solidFill>
                </a:rPr>
                <a:t>１</a:t>
              </a:r>
              <a:endParaRPr kumimoji="1" lang="ja-JP" altLang="en-US" sz="1600" b="1" dirty="0">
                <a:solidFill>
                  <a:srgbClr val="9C0202"/>
                </a:solidFill>
              </a:endParaRPr>
            </a:p>
          </p:txBody>
        </p:sp>
        <p:sp>
          <p:nvSpPr>
            <p:cNvPr id="67" name="楕円 66"/>
            <p:cNvSpPr/>
            <p:nvPr/>
          </p:nvSpPr>
          <p:spPr>
            <a:xfrm>
              <a:off x="5811997" y="879826"/>
              <a:ext cx="274560" cy="275455"/>
            </a:xfrm>
            <a:prstGeom prst="ellipse">
              <a:avLst/>
            </a:prstGeom>
            <a:solidFill>
              <a:schemeClr val="bg1"/>
            </a:solidFill>
            <a:ln w="25400">
              <a:solidFill>
                <a:srgbClr val="9C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rgbClr val="9C0202"/>
                  </a:solidFill>
                </a:rPr>
                <a:t>２</a:t>
              </a:r>
              <a:endParaRPr kumimoji="1" lang="ja-JP" altLang="en-US" sz="1600" b="1" dirty="0">
                <a:solidFill>
                  <a:srgbClr val="9C0202"/>
                </a:solidFill>
              </a:endParaRPr>
            </a:p>
          </p:txBody>
        </p:sp>
        <p:sp>
          <p:nvSpPr>
            <p:cNvPr id="68" name="楕円 67"/>
            <p:cNvSpPr/>
            <p:nvPr/>
          </p:nvSpPr>
          <p:spPr>
            <a:xfrm>
              <a:off x="6461282" y="887019"/>
              <a:ext cx="274560" cy="275455"/>
            </a:xfrm>
            <a:prstGeom prst="ellipse">
              <a:avLst/>
            </a:prstGeom>
            <a:solidFill>
              <a:schemeClr val="bg1"/>
            </a:solidFill>
            <a:ln w="25400">
              <a:solidFill>
                <a:srgbClr val="9C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rgbClr val="9C0202"/>
                  </a:solidFill>
                </a:rPr>
                <a:t>３</a:t>
              </a:r>
              <a:endParaRPr kumimoji="1" lang="ja-JP" altLang="en-US" sz="1600" b="1" dirty="0">
                <a:solidFill>
                  <a:srgbClr val="9C0202"/>
                </a:solidFill>
              </a:endParaRPr>
            </a:p>
          </p:txBody>
        </p:sp>
        <p:sp>
          <p:nvSpPr>
            <p:cNvPr id="69" name="楕円 68"/>
            <p:cNvSpPr/>
            <p:nvPr/>
          </p:nvSpPr>
          <p:spPr>
            <a:xfrm>
              <a:off x="7709283" y="896118"/>
              <a:ext cx="274560" cy="275455"/>
            </a:xfrm>
            <a:prstGeom prst="ellipse">
              <a:avLst/>
            </a:prstGeom>
            <a:solidFill>
              <a:schemeClr val="bg1"/>
            </a:solidFill>
            <a:ln w="25400">
              <a:solidFill>
                <a:srgbClr val="9C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rgbClr val="9C0202"/>
                  </a:solidFill>
                </a:rPr>
                <a:t>５</a:t>
              </a:r>
              <a:endParaRPr kumimoji="1" lang="ja-JP" altLang="en-US" sz="1600" b="1" dirty="0">
                <a:solidFill>
                  <a:srgbClr val="9C0202"/>
                </a:solidFill>
              </a:endParaRPr>
            </a:p>
          </p:txBody>
        </p:sp>
        <p:grpSp>
          <p:nvGrpSpPr>
            <p:cNvPr id="228" name="グループ化 227"/>
            <p:cNvGrpSpPr/>
            <p:nvPr/>
          </p:nvGrpSpPr>
          <p:grpSpPr>
            <a:xfrm>
              <a:off x="7051463" y="727879"/>
              <a:ext cx="557981" cy="529620"/>
              <a:chOff x="5696982" y="717865"/>
              <a:chExt cx="557981" cy="529620"/>
            </a:xfrm>
          </p:grpSpPr>
          <p:cxnSp>
            <p:nvCxnSpPr>
              <p:cNvPr id="111" name="直線コネクタ 110"/>
              <p:cNvCxnSpPr/>
              <p:nvPr/>
            </p:nvCxnSpPr>
            <p:spPr>
              <a:xfrm flipH="1">
                <a:off x="6119551" y="767641"/>
                <a:ext cx="81359" cy="112393"/>
              </a:xfrm>
              <a:prstGeom prst="line">
                <a:avLst/>
              </a:prstGeom>
              <a:ln w="28575">
                <a:solidFill>
                  <a:srgbClr val="9C0202"/>
                </a:solidFill>
              </a:ln>
            </p:spPr>
            <p:style>
              <a:lnRef idx="1">
                <a:schemeClr val="accent1"/>
              </a:lnRef>
              <a:fillRef idx="0">
                <a:schemeClr val="accent1"/>
              </a:fillRef>
              <a:effectRef idx="0">
                <a:schemeClr val="accent1"/>
              </a:effectRef>
              <a:fontRef idx="minor">
                <a:schemeClr val="tx1"/>
              </a:fontRef>
            </p:style>
          </p:cxnSp>
          <p:sp>
            <p:nvSpPr>
              <p:cNvPr id="85" name="楕円 84"/>
              <p:cNvSpPr/>
              <p:nvPr/>
            </p:nvSpPr>
            <p:spPr>
              <a:xfrm>
                <a:off x="5696982" y="788733"/>
                <a:ext cx="378829" cy="458752"/>
              </a:xfrm>
              <a:prstGeom prst="ellipse">
                <a:avLst/>
              </a:prstGeom>
              <a:solidFill>
                <a:srgbClr val="9C0202"/>
              </a:solidFill>
              <a:ln w="25400">
                <a:solidFill>
                  <a:srgbClr val="9C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bg1"/>
                    </a:solidFill>
                    <a:latin typeface="メイリオ" panose="020B0604030504040204" pitchFamily="50" charset="-128"/>
                    <a:ea typeface="メイリオ" panose="020B0604030504040204" pitchFamily="50" charset="-128"/>
                  </a:rPr>
                  <a:t>４</a:t>
                </a:r>
                <a:endParaRPr kumimoji="1" lang="ja-JP" altLang="en-US" sz="1600" b="1" dirty="0">
                  <a:solidFill>
                    <a:schemeClr val="bg1"/>
                  </a:solidFill>
                  <a:latin typeface="メイリオ" panose="020B0604030504040204" pitchFamily="50" charset="-128"/>
                  <a:ea typeface="メイリオ" panose="020B0604030504040204" pitchFamily="50" charset="-128"/>
                </a:endParaRPr>
              </a:p>
            </p:txBody>
          </p:sp>
          <p:cxnSp>
            <p:nvCxnSpPr>
              <p:cNvPr id="92" name="直線コネクタ 91"/>
              <p:cNvCxnSpPr/>
              <p:nvPr/>
            </p:nvCxnSpPr>
            <p:spPr>
              <a:xfrm flipH="1">
                <a:off x="6065499" y="717865"/>
                <a:ext cx="54052" cy="112334"/>
              </a:xfrm>
              <a:prstGeom prst="line">
                <a:avLst/>
              </a:prstGeom>
              <a:ln w="28575">
                <a:solidFill>
                  <a:srgbClr val="9C0202"/>
                </a:solidFill>
              </a:ln>
            </p:spPr>
            <p:style>
              <a:lnRef idx="1">
                <a:schemeClr val="accent1"/>
              </a:lnRef>
              <a:fillRef idx="0">
                <a:schemeClr val="accent1"/>
              </a:fillRef>
              <a:effectRef idx="0">
                <a:schemeClr val="accent1"/>
              </a:effectRef>
              <a:fontRef idx="minor">
                <a:schemeClr val="tx1"/>
              </a:fontRef>
            </p:style>
          </p:cxnSp>
          <p:cxnSp>
            <p:nvCxnSpPr>
              <p:cNvPr id="112" name="直線コネクタ 111"/>
              <p:cNvCxnSpPr/>
              <p:nvPr/>
            </p:nvCxnSpPr>
            <p:spPr>
              <a:xfrm flipH="1">
                <a:off x="6160231" y="880034"/>
                <a:ext cx="94732" cy="56196"/>
              </a:xfrm>
              <a:prstGeom prst="line">
                <a:avLst/>
              </a:prstGeom>
              <a:ln w="28575">
                <a:solidFill>
                  <a:srgbClr val="9C0202"/>
                </a:solidFill>
              </a:ln>
            </p:spPr>
            <p:style>
              <a:lnRef idx="1">
                <a:schemeClr val="accent1"/>
              </a:lnRef>
              <a:fillRef idx="0">
                <a:schemeClr val="accent1"/>
              </a:fillRef>
              <a:effectRef idx="0">
                <a:schemeClr val="accent1"/>
              </a:effectRef>
              <a:fontRef idx="minor">
                <a:schemeClr val="tx1"/>
              </a:fontRef>
            </p:style>
          </p:cxnSp>
        </p:grpSp>
      </p:grpSp>
      <p:grpSp>
        <p:nvGrpSpPr>
          <p:cNvPr id="35" name="グループ化 34"/>
          <p:cNvGrpSpPr/>
          <p:nvPr/>
        </p:nvGrpSpPr>
        <p:grpSpPr>
          <a:xfrm>
            <a:off x="442413" y="1912031"/>
            <a:ext cx="1033472" cy="537584"/>
            <a:chOff x="793293" y="1895745"/>
            <a:chExt cx="1033472" cy="537584"/>
          </a:xfrm>
        </p:grpSpPr>
        <p:sp>
          <p:nvSpPr>
            <p:cNvPr id="125" name="二等辺三角形 124"/>
            <p:cNvSpPr/>
            <p:nvPr/>
          </p:nvSpPr>
          <p:spPr>
            <a:xfrm rot="5400000">
              <a:off x="1066567" y="1673131"/>
              <a:ext cx="537584" cy="982812"/>
            </a:xfrm>
            <a:prstGeom prst="triangle">
              <a:avLst>
                <a:gd name="adj" fmla="val 55187"/>
              </a:avLst>
            </a:prstGeom>
            <a:solidFill>
              <a:srgbClr val="9C0202"/>
            </a:solidFill>
            <a:ln w="38100">
              <a:solidFill>
                <a:srgbClr val="9C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793293" y="2030668"/>
              <a:ext cx="802237" cy="338554"/>
            </a:xfrm>
            <a:prstGeom prst="rect">
              <a:avLst/>
            </a:prstGeom>
            <a:noFill/>
          </p:spPr>
          <p:txBody>
            <a:bodyPr wrap="square" rtlCol="0">
              <a:spAutoFit/>
            </a:bodyPr>
            <a:lstStyle/>
            <a:p>
              <a:pPr algn="ctr"/>
              <a:r>
                <a:rPr kumimoji="1" lang="ja-JP" altLang="en-US" sz="16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重要！</a:t>
              </a:r>
              <a:endParaRPr kumimoji="1" lang="ja-JP" altLang="en-US" sz="16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grpSp>
      <p:sp>
        <p:nvSpPr>
          <p:cNvPr id="12" name="テキスト ボックス 11"/>
          <p:cNvSpPr txBox="1"/>
          <p:nvPr/>
        </p:nvSpPr>
        <p:spPr>
          <a:xfrm>
            <a:off x="2144229" y="2362335"/>
            <a:ext cx="7196073" cy="1661993"/>
          </a:xfrm>
          <a:prstGeom prst="rect">
            <a:avLst/>
          </a:prstGeom>
          <a:noFill/>
        </p:spPr>
        <p:txBody>
          <a:bodyPr wrap="square" rtlCol="0">
            <a:spAutoFit/>
          </a:bodyPr>
          <a:lstStyle/>
          <a:p>
            <a:r>
              <a:rPr kumimoji="1" lang="ja-JP" altLang="en-US" sz="2000" b="1" u="sng" dirty="0" smtClean="0">
                <a:latin typeface="メイリオ" panose="020B0604030504040204" pitchFamily="50" charset="-128"/>
                <a:ea typeface="メイリオ" panose="020B0604030504040204" pitchFamily="50" charset="-128"/>
              </a:rPr>
              <a:t>宿泊者名簿の提出をお願い致します。</a:t>
            </a:r>
            <a:endParaRPr kumimoji="1" lang="en-US" altLang="ja-JP" sz="2000" b="1" u="sng" dirty="0" smtClean="0">
              <a:latin typeface="メイリオ" panose="020B0604030504040204" pitchFamily="50" charset="-128"/>
              <a:ea typeface="メイリオ" panose="020B0604030504040204" pitchFamily="50" charset="-128"/>
            </a:endParaRPr>
          </a:p>
          <a:p>
            <a:endParaRPr lang="en-US" altLang="ja-JP" sz="1000" dirty="0">
              <a:latin typeface="メイリオ" panose="020B0604030504040204" pitchFamily="50" charset="-128"/>
              <a:ea typeface="メイリオ" panose="020B0604030504040204" pitchFamily="50" charset="-128"/>
            </a:endParaRPr>
          </a:p>
          <a:p>
            <a:r>
              <a:rPr kumimoji="1" lang="en-US" altLang="ja-JP" dirty="0" smtClean="0">
                <a:latin typeface="メイリオ" panose="020B0604030504040204" pitchFamily="50" charset="-128"/>
                <a:ea typeface="メイリオ" panose="020B0604030504040204" pitchFamily="50" charset="-128"/>
              </a:rPr>
              <a:t>【</a:t>
            </a:r>
            <a:r>
              <a:rPr kumimoji="1" lang="ja-JP" altLang="en-US" dirty="0" smtClean="0">
                <a:latin typeface="メイリオ" panose="020B0604030504040204" pitchFamily="50" charset="-128"/>
                <a:ea typeface="メイリオ" panose="020B0604030504040204" pitchFamily="50" charset="-128"/>
              </a:rPr>
              <a:t>新</a:t>
            </a:r>
            <a:r>
              <a:rPr kumimoji="1" lang="en-US" altLang="ja-JP" dirty="0" smtClean="0">
                <a:latin typeface="メイリオ" panose="020B0604030504040204" pitchFamily="50" charset="-128"/>
                <a:ea typeface="メイリオ" panose="020B0604030504040204" pitchFamily="50" charset="-128"/>
              </a:rPr>
              <a:t>】</a:t>
            </a:r>
            <a:r>
              <a:rPr kumimoji="1" lang="ja-JP" altLang="en-US" dirty="0" smtClean="0">
                <a:latin typeface="メイリオ" panose="020B0604030504040204" pitchFamily="50" charset="-128"/>
                <a:ea typeface="メイリオ" panose="020B0604030504040204" pitchFamily="50" charset="-128"/>
              </a:rPr>
              <a:t>対馬藩札に</a:t>
            </a:r>
            <a:r>
              <a:rPr kumimoji="1" lang="ja-JP" altLang="en-US" dirty="0" smtClean="0">
                <a:latin typeface="メイリオ" panose="020B0604030504040204" pitchFamily="50" charset="-128"/>
                <a:ea typeface="メイリオ" panose="020B0604030504040204" pitchFamily="50" charset="-128"/>
              </a:rPr>
              <a:t>ついても、</a:t>
            </a:r>
            <a:endParaRPr kumimoji="1" lang="en-US" altLang="ja-JP" dirty="0" smtClean="0">
              <a:latin typeface="メイリオ" panose="020B0604030504040204" pitchFamily="50" charset="-128"/>
              <a:ea typeface="メイリオ" panose="020B0604030504040204" pitchFamily="50" charset="-128"/>
            </a:endParaRPr>
          </a:p>
          <a:p>
            <a:r>
              <a:rPr kumimoji="1" lang="ja-JP" altLang="en-US" dirty="0" smtClean="0">
                <a:latin typeface="メイリオ" panose="020B0604030504040204" pitchFamily="50" charset="-128"/>
                <a:ea typeface="メイリオ" panose="020B0604030504040204" pitchFamily="50" charset="-128"/>
              </a:rPr>
              <a:t>①交付申請兼同意ホーム（Ｗｅｂ）</a:t>
            </a:r>
            <a:endParaRPr kumimoji="1" lang="en-US" altLang="ja-JP" dirty="0" smtClean="0">
              <a:latin typeface="メイリオ" panose="020B0604030504040204" pitchFamily="50" charset="-128"/>
              <a:ea typeface="メイリオ" panose="020B0604030504040204" pitchFamily="50" charset="-128"/>
            </a:endParaRPr>
          </a:p>
          <a:p>
            <a:r>
              <a:rPr kumimoji="1" lang="ja-JP" altLang="en-US" dirty="0" smtClean="0">
                <a:latin typeface="メイリオ" panose="020B0604030504040204" pitchFamily="50" charset="-128"/>
                <a:ea typeface="メイリオ" panose="020B0604030504040204" pitchFamily="50" charset="-128"/>
              </a:rPr>
              <a:t>②交付申請兼同意書（紙）　と</a:t>
            </a:r>
            <a:endParaRPr kumimoji="1" lang="en-US" altLang="ja-JP" dirty="0" smtClean="0">
              <a:latin typeface="メイリオ" panose="020B0604030504040204" pitchFamily="50" charset="-128"/>
              <a:ea typeface="メイリオ" panose="020B0604030504040204" pitchFamily="50" charset="-128"/>
            </a:endParaRPr>
          </a:p>
          <a:p>
            <a:r>
              <a:rPr kumimoji="1" lang="ja-JP" altLang="en-US" u="sng" dirty="0" smtClean="0">
                <a:solidFill>
                  <a:srgbClr val="FF0000"/>
                </a:solidFill>
                <a:latin typeface="メイリオ" panose="020B0604030504040204" pitchFamily="50" charset="-128"/>
                <a:ea typeface="メイリオ" panose="020B0604030504040204" pitchFamily="50" charset="-128"/>
              </a:rPr>
              <a:t>宿泊施設からの定例報告</a:t>
            </a:r>
            <a:r>
              <a:rPr kumimoji="1" lang="ja-JP" altLang="en-US" dirty="0" smtClean="0">
                <a:latin typeface="メイリオ" panose="020B0604030504040204" pitchFamily="50" charset="-128"/>
                <a:ea typeface="メイリオ" panose="020B0604030504040204" pitchFamily="50" charset="-128"/>
              </a:rPr>
              <a:t>とを照らし合わせ、確認を行います。</a:t>
            </a:r>
            <a:endParaRPr kumimoji="1" lang="en-US" altLang="ja-JP" dirty="0" smtClean="0">
              <a:latin typeface="メイリオ" panose="020B0604030504040204" pitchFamily="50" charset="-128"/>
              <a:ea typeface="メイリオ" panose="020B0604030504040204" pitchFamily="50" charset="-128"/>
            </a:endParaRPr>
          </a:p>
        </p:txBody>
      </p:sp>
      <p:cxnSp>
        <p:nvCxnSpPr>
          <p:cNvPr id="18" name="直線コネクタ 17"/>
          <p:cNvCxnSpPr/>
          <p:nvPr/>
        </p:nvCxnSpPr>
        <p:spPr>
          <a:xfrm flipH="1">
            <a:off x="2045601" y="2329994"/>
            <a:ext cx="9526" cy="17279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a:stCxn id="125" idx="0"/>
          </p:cNvCxnSpPr>
          <p:nvPr/>
        </p:nvCxnSpPr>
        <p:spPr>
          <a:xfrm flipV="1">
            <a:off x="1475885" y="2193564"/>
            <a:ext cx="7987700" cy="15143"/>
          </a:xfrm>
          <a:prstGeom prst="line">
            <a:avLst/>
          </a:prstGeom>
          <a:ln>
            <a:solidFill>
              <a:srgbClr val="9C0202"/>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flipH="1">
            <a:off x="9448800" y="2193564"/>
            <a:ext cx="14785" cy="1968861"/>
          </a:xfrm>
          <a:prstGeom prst="line">
            <a:avLst/>
          </a:prstGeom>
          <a:ln>
            <a:solidFill>
              <a:srgbClr val="9C0202"/>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flipH="1" flipV="1">
            <a:off x="485439" y="4163386"/>
            <a:ext cx="8986220" cy="5488"/>
          </a:xfrm>
          <a:prstGeom prst="line">
            <a:avLst/>
          </a:prstGeom>
          <a:ln>
            <a:solidFill>
              <a:srgbClr val="9C0202"/>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a:endCxn id="125" idx="4"/>
          </p:cNvCxnSpPr>
          <p:nvPr/>
        </p:nvCxnSpPr>
        <p:spPr>
          <a:xfrm flipV="1">
            <a:off x="484999" y="2449615"/>
            <a:ext cx="8074" cy="1713771"/>
          </a:xfrm>
          <a:prstGeom prst="line">
            <a:avLst/>
          </a:prstGeom>
          <a:ln>
            <a:solidFill>
              <a:srgbClr val="9C0202"/>
            </a:solidFill>
          </a:ln>
        </p:spPr>
        <p:style>
          <a:lnRef idx="1">
            <a:schemeClr val="accent1"/>
          </a:lnRef>
          <a:fillRef idx="0">
            <a:schemeClr val="accent1"/>
          </a:fillRef>
          <a:effectRef idx="0">
            <a:schemeClr val="accent1"/>
          </a:effectRef>
          <a:fontRef idx="minor">
            <a:schemeClr val="tx1"/>
          </a:fontRef>
        </p:style>
      </p:cxnSp>
      <p:sp>
        <p:nvSpPr>
          <p:cNvPr id="194" name="テキスト ボックス 193"/>
          <p:cNvSpPr txBox="1"/>
          <p:nvPr/>
        </p:nvSpPr>
        <p:spPr>
          <a:xfrm>
            <a:off x="1244651" y="5714194"/>
            <a:ext cx="167430" cy="45719"/>
          </a:xfrm>
          <a:prstGeom prst="rect">
            <a:avLst/>
          </a:prstGeom>
          <a:solidFill>
            <a:schemeClr val="bg1">
              <a:lumMod val="95000"/>
            </a:schemeClr>
          </a:solidFill>
        </p:spPr>
        <p:txBody>
          <a:bodyPr wrap="square" rtlCol="0">
            <a:spAutoFit/>
          </a:bodyPr>
          <a:lstStyle/>
          <a:p>
            <a:endParaRPr kumimoji="1" lang="ja-JP" altLang="en-US" sz="100" dirty="0">
              <a:latin typeface="メイリオ" panose="020B0604030504040204" pitchFamily="50" charset="-128"/>
              <a:ea typeface="メイリオ" panose="020B0604030504040204" pitchFamily="50" charset="-128"/>
            </a:endParaRPr>
          </a:p>
        </p:txBody>
      </p:sp>
      <p:sp>
        <p:nvSpPr>
          <p:cNvPr id="313" name="テキスト ボックス 312"/>
          <p:cNvSpPr txBox="1"/>
          <p:nvPr/>
        </p:nvSpPr>
        <p:spPr>
          <a:xfrm>
            <a:off x="2315523" y="4330472"/>
            <a:ext cx="7119632" cy="261610"/>
          </a:xfrm>
          <a:prstGeom prst="rect">
            <a:avLst/>
          </a:prstGeom>
          <a:noFill/>
        </p:spPr>
        <p:txBody>
          <a:bodyPr wrap="square" rtlCol="0">
            <a:spAutoFit/>
          </a:bodyPr>
          <a:lstStyle/>
          <a:p>
            <a:r>
              <a:rPr lang="ja-JP" altLang="en-US" sz="1100" u="sng" dirty="0" smtClean="0">
                <a:latin typeface="メイリオ" panose="020B0604030504040204" pitchFamily="50" charset="-128"/>
                <a:ea typeface="メイリオ" panose="020B0604030504040204" pitchFamily="50" charset="-128"/>
              </a:rPr>
              <a:t>＊１１／３（水）は第</a:t>
            </a:r>
            <a:r>
              <a:rPr lang="en-US" altLang="ja-JP" sz="1100" u="sng" dirty="0" smtClean="0">
                <a:latin typeface="メイリオ" panose="020B0604030504040204" pitchFamily="50" charset="-128"/>
                <a:ea typeface="メイリオ" panose="020B0604030504040204" pitchFamily="50" charset="-128"/>
              </a:rPr>
              <a:t>3</a:t>
            </a:r>
            <a:r>
              <a:rPr lang="ja-JP" altLang="en-US" sz="1100" u="sng" dirty="0" smtClean="0">
                <a:latin typeface="メイリオ" panose="020B0604030504040204" pitchFamily="50" charset="-128"/>
                <a:ea typeface="メイリオ" panose="020B0604030504040204" pitchFamily="50" charset="-128"/>
              </a:rPr>
              <a:t>期キャンペーンの最終報告日となっているため、忘れずに報告をお願い致します</a:t>
            </a:r>
            <a:r>
              <a:rPr lang="ja-JP" altLang="en-US" sz="1100" dirty="0" smtClean="0">
                <a:latin typeface="メイリオ" panose="020B0604030504040204" pitchFamily="50" charset="-128"/>
                <a:ea typeface="メイリオ" panose="020B0604030504040204" pitchFamily="50" charset="-128"/>
              </a:rPr>
              <a:t>。</a:t>
            </a:r>
            <a:endParaRPr lang="en-US" altLang="ja-JP" sz="1100" dirty="0" smtClean="0">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1910251" y="1682960"/>
            <a:ext cx="6227161" cy="369332"/>
          </a:xfrm>
          <a:prstGeom prst="rect">
            <a:avLst/>
          </a:prstGeom>
          <a:solidFill>
            <a:srgbClr val="9C0202"/>
          </a:solidFill>
          <a:ln>
            <a:solidFill>
              <a:srgbClr val="9C0202"/>
            </a:solidFill>
          </a:ln>
        </p:spPr>
        <p:txBody>
          <a:bodyPr wrap="square" rtlCol="0" anchor="ctr">
            <a:spAutoFit/>
          </a:bodyPr>
          <a:lstStyle/>
          <a:p>
            <a:pPr algn="ctr"/>
            <a:r>
              <a:rPr kumimoji="1" lang="ja-JP" altLang="en-US" b="1" dirty="0" smtClean="0">
                <a:solidFill>
                  <a:schemeClr val="bg1"/>
                </a:solidFill>
                <a:latin typeface="メイリオ" panose="020B0604030504040204" pitchFamily="50" charset="-128"/>
                <a:ea typeface="メイリオ" panose="020B0604030504040204" pitchFamily="50" charset="-128"/>
              </a:rPr>
              <a:t>毎週月曜日時点の利用者名簿の報告を水曜日までに提出</a:t>
            </a:r>
            <a:r>
              <a:rPr kumimoji="1" lang="en-US" altLang="ja-JP" b="1" dirty="0" smtClean="0">
                <a:solidFill>
                  <a:schemeClr val="bg1"/>
                </a:solidFill>
                <a:latin typeface="メイリオ" panose="020B0604030504040204" pitchFamily="50" charset="-128"/>
                <a:ea typeface="メイリオ" panose="020B0604030504040204" pitchFamily="50" charset="-128"/>
              </a:rPr>
              <a:t>!!!</a:t>
            </a:r>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713735" y="2503478"/>
            <a:ext cx="1151234" cy="1569660"/>
          </a:xfrm>
          <a:prstGeom prst="rect">
            <a:avLst/>
          </a:prstGeom>
          <a:noFill/>
        </p:spPr>
        <p:txBody>
          <a:bodyPr wrap="square" rtlCol="0">
            <a:spAutoFit/>
          </a:bodyPr>
          <a:lstStyle/>
          <a:p>
            <a:r>
              <a:rPr kumimoji="1" lang="ja-JP" altLang="en-US" sz="2400" b="1" dirty="0" smtClean="0">
                <a:solidFill>
                  <a:srgbClr val="FF0000"/>
                </a:solidFill>
                <a:latin typeface="メイリオ" panose="020B0604030504040204" pitchFamily="50" charset="-128"/>
                <a:ea typeface="メイリオ" panose="020B0604030504040204" pitchFamily="50" charset="-128"/>
              </a:rPr>
              <a:t>期限厳守でお願い致します</a:t>
            </a:r>
            <a:r>
              <a:rPr kumimoji="1" lang="ja-JP" altLang="en-US" sz="2400" dirty="0" smtClean="0">
                <a:solidFill>
                  <a:srgbClr val="FF0000"/>
                </a:solidFill>
                <a:latin typeface="メイリオ" panose="020B0604030504040204" pitchFamily="50" charset="-128"/>
                <a:ea typeface="メイリオ" panose="020B0604030504040204" pitchFamily="50" charset="-128"/>
              </a:rPr>
              <a:t>。</a:t>
            </a:r>
            <a:endParaRPr kumimoji="1" lang="ja-JP" altLang="en-US" sz="2400" dirty="0">
              <a:solidFill>
                <a:srgbClr val="FF0000"/>
              </a:solidFill>
              <a:latin typeface="メイリオ" panose="020B0604030504040204" pitchFamily="50" charset="-128"/>
              <a:ea typeface="メイリオ" panose="020B0604030504040204" pitchFamily="50" charset="-128"/>
            </a:endParaRPr>
          </a:p>
        </p:txBody>
      </p:sp>
      <p:sp>
        <p:nvSpPr>
          <p:cNvPr id="19" name="テキスト ボックス 18"/>
          <p:cNvSpPr txBox="1"/>
          <p:nvPr/>
        </p:nvSpPr>
        <p:spPr>
          <a:xfrm>
            <a:off x="493074" y="4319099"/>
            <a:ext cx="1835790" cy="369332"/>
          </a:xfrm>
          <a:prstGeom prst="rect">
            <a:avLst/>
          </a:prstGeom>
          <a:noFill/>
        </p:spPr>
        <p:txBody>
          <a:bodyPr wrap="square" rtlCol="0">
            <a:spAutoFit/>
          </a:bodyPr>
          <a:lstStyle/>
          <a:p>
            <a:r>
              <a:rPr kumimoji="1" lang="en-US" altLang="ja-JP" b="1" dirty="0" smtClean="0">
                <a:latin typeface="メイリオ" panose="020B0604030504040204" pitchFamily="50" charset="-128"/>
                <a:ea typeface="メイリオ" panose="020B0604030504040204" pitchFamily="50" charset="-128"/>
              </a:rPr>
              <a:t>【</a:t>
            </a:r>
            <a:r>
              <a:rPr kumimoji="1" lang="ja-JP" altLang="en-US" b="1" dirty="0" smtClean="0">
                <a:latin typeface="メイリオ" panose="020B0604030504040204" pitchFamily="50" charset="-128"/>
                <a:ea typeface="メイリオ" panose="020B0604030504040204" pitchFamily="50" charset="-128"/>
              </a:rPr>
              <a:t>報告日一覧</a:t>
            </a:r>
            <a:r>
              <a:rPr kumimoji="1" lang="en-US" altLang="ja-JP" b="1" dirty="0" smtClean="0">
                <a:latin typeface="メイリオ" panose="020B0604030504040204" pitchFamily="50" charset="-128"/>
                <a:ea typeface="メイリオ" panose="020B0604030504040204" pitchFamily="50" charset="-128"/>
              </a:rPr>
              <a:t>】</a:t>
            </a:r>
            <a:endParaRPr kumimoji="1" lang="ja-JP" altLang="en-US" b="1" dirty="0">
              <a:latin typeface="メイリオ" panose="020B0604030504040204" pitchFamily="50" charset="-128"/>
              <a:ea typeface="メイリオ" panose="020B0604030504040204" pitchFamily="50" charset="-128"/>
            </a:endParaRPr>
          </a:p>
        </p:txBody>
      </p:sp>
      <p:graphicFrame>
        <p:nvGraphicFramePr>
          <p:cNvPr id="22" name="表 21"/>
          <p:cNvGraphicFramePr>
            <a:graphicFrameLocks noGrp="1"/>
          </p:cNvGraphicFramePr>
          <p:nvPr>
            <p:extLst>
              <p:ext uri="{D42A27DB-BD31-4B8C-83A1-F6EECF244321}">
                <p14:modId xmlns:p14="http://schemas.microsoft.com/office/powerpoint/2010/main" val="3584990523"/>
              </p:ext>
            </p:extLst>
          </p:nvPr>
        </p:nvGraphicFramePr>
        <p:xfrm>
          <a:off x="911425" y="4753680"/>
          <a:ext cx="5316405" cy="1830070"/>
        </p:xfrm>
        <a:graphic>
          <a:graphicData uri="http://schemas.openxmlformats.org/drawingml/2006/table">
            <a:tbl>
              <a:tblPr firstRow="1" bandRow="1">
                <a:tableStyleId>{5C22544A-7EE6-4342-B048-85BDC9FD1C3A}</a:tableStyleId>
              </a:tblPr>
              <a:tblGrid>
                <a:gridCol w="1772135">
                  <a:extLst>
                    <a:ext uri="{9D8B030D-6E8A-4147-A177-3AD203B41FA5}">
                      <a16:colId xmlns:a16="http://schemas.microsoft.com/office/drawing/2014/main" val="3030412671"/>
                    </a:ext>
                  </a:extLst>
                </a:gridCol>
                <a:gridCol w="1772135">
                  <a:extLst>
                    <a:ext uri="{9D8B030D-6E8A-4147-A177-3AD203B41FA5}">
                      <a16:colId xmlns:a16="http://schemas.microsoft.com/office/drawing/2014/main" val="2835879926"/>
                    </a:ext>
                  </a:extLst>
                </a:gridCol>
                <a:gridCol w="1772135">
                  <a:extLst>
                    <a:ext uri="{9D8B030D-6E8A-4147-A177-3AD203B41FA5}">
                      <a16:colId xmlns:a16="http://schemas.microsoft.com/office/drawing/2014/main" val="4090575951"/>
                    </a:ext>
                  </a:extLst>
                </a:gridCol>
              </a:tblGrid>
              <a:tr h="366014">
                <a:tc>
                  <a:txBody>
                    <a:bodyPr/>
                    <a:lstStyle/>
                    <a:p>
                      <a:pPr algn="ctr"/>
                      <a:endParaRPr kumimoji="1" lang="en-US" altLang="ja-JP" dirty="0" smtClean="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dirty="0" smtClean="0">
                          <a:solidFill>
                            <a:schemeClr val="tx1"/>
                          </a:solidFill>
                          <a:latin typeface="メイリオ" panose="020B0604030504040204" pitchFamily="50" charset="-128"/>
                          <a:ea typeface="メイリオ" panose="020B0604030504040204" pitchFamily="50" charset="-128"/>
                        </a:rPr>
                        <a:t>報告基準日</a:t>
                      </a:r>
                      <a:endParaRPr kumimoji="1" lang="ja-JP" altLang="en-US"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dirty="0" smtClean="0">
                          <a:solidFill>
                            <a:schemeClr val="tx1"/>
                          </a:solidFill>
                          <a:latin typeface="メイリオ" panose="020B0604030504040204" pitchFamily="50" charset="-128"/>
                          <a:ea typeface="メイリオ" panose="020B0604030504040204" pitchFamily="50" charset="-128"/>
                        </a:rPr>
                        <a:t>報告期限</a:t>
                      </a:r>
                      <a:endParaRPr kumimoji="1" lang="ja-JP" altLang="en-US"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4730722"/>
                  </a:ext>
                </a:extLst>
              </a:tr>
              <a:tr h="366014">
                <a:tc>
                  <a:txBody>
                    <a:bodyPr/>
                    <a:lstStyle/>
                    <a:p>
                      <a:pPr algn="ctr"/>
                      <a:r>
                        <a:rPr kumimoji="1" lang="ja-JP" altLang="en-US" dirty="0" smtClean="0">
                          <a:latin typeface="メイリオ" panose="020B0604030504040204" pitchFamily="50" charset="-128"/>
                          <a:ea typeface="メイリオ" panose="020B0604030504040204" pitchFamily="50" charset="-128"/>
                        </a:rPr>
                        <a:t>第</a:t>
                      </a:r>
                      <a:r>
                        <a:rPr kumimoji="1" lang="en-US" altLang="ja-JP" dirty="0" smtClean="0">
                          <a:latin typeface="メイリオ" panose="020B0604030504040204" pitchFamily="50" charset="-128"/>
                          <a:ea typeface="メイリオ" panose="020B0604030504040204" pitchFamily="50" charset="-128"/>
                        </a:rPr>
                        <a:t>1</a:t>
                      </a:r>
                      <a:r>
                        <a:rPr kumimoji="1" lang="ja-JP" altLang="en-US" dirty="0" smtClean="0">
                          <a:latin typeface="メイリオ" panose="020B0604030504040204" pitchFamily="50" charset="-128"/>
                          <a:ea typeface="メイリオ" panose="020B0604030504040204" pitchFamily="50" charset="-128"/>
                        </a:rPr>
                        <a:t>回</a:t>
                      </a:r>
                      <a:endParaRPr kumimoji="1" lang="ja-JP" altLang="en-US"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latin typeface="メイリオ" panose="020B0604030504040204" pitchFamily="50" charset="-128"/>
                          <a:ea typeface="メイリオ" panose="020B0604030504040204" pitchFamily="50" charset="-128"/>
                        </a:rPr>
                        <a:t>１１／８（月）</a:t>
                      </a:r>
                      <a:endParaRPr kumimoji="1" lang="ja-JP" altLang="en-US" sz="14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latin typeface="メイリオ" panose="020B0604030504040204" pitchFamily="50" charset="-128"/>
                          <a:ea typeface="メイリオ" panose="020B0604030504040204" pitchFamily="50" charset="-128"/>
                        </a:rPr>
                        <a:t>１１／１０（水）</a:t>
                      </a:r>
                      <a:endParaRPr kumimoji="1" lang="ja-JP" altLang="en-US" sz="14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7207099"/>
                  </a:ext>
                </a:extLst>
              </a:tr>
              <a:tr h="366014">
                <a:tc>
                  <a:txBody>
                    <a:bodyPr/>
                    <a:lstStyle/>
                    <a:p>
                      <a:pPr algn="ctr"/>
                      <a:r>
                        <a:rPr kumimoji="1" lang="ja-JP" altLang="en-US" dirty="0" smtClean="0">
                          <a:latin typeface="メイリオ" panose="020B0604030504040204" pitchFamily="50" charset="-128"/>
                          <a:ea typeface="メイリオ" panose="020B0604030504040204" pitchFamily="50" charset="-128"/>
                        </a:rPr>
                        <a:t>第</a:t>
                      </a:r>
                      <a:r>
                        <a:rPr kumimoji="1" lang="en-US" altLang="ja-JP" dirty="0" smtClean="0">
                          <a:latin typeface="メイリオ" panose="020B0604030504040204" pitchFamily="50" charset="-128"/>
                          <a:ea typeface="メイリオ" panose="020B0604030504040204" pitchFamily="50" charset="-128"/>
                        </a:rPr>
                        <a:t>2</a:t>
                      </a:r>
                      <a:r>
                        <a:rPr kumimoji="1" lang="ja-JP" altLang="en-US" dirty="0" smtClean="0">
                          <a:latin typeface="メイリオ" panose="020B0604030504040204" pitchFamily="50" charset="-128"/>
                          <a:ea typeface="メイリオ" panose="020B0604030504040204" pitchFamily="50" charset="-128"/>
                        </a:rPr>
                        <a:t>回</a:t>
                      </a:r>
                      <a:endParaRPr kumimoji="1" lang="ja-JP" altLang="en-US"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latin typeface="メイリオ" panose="020B0604030504040204" pitchFamily="50" charset="-128"/>
                          <a:ea typeface="メイリオ" panose="020B0604030504040204" pitchFamily="50" charset="-128"/>
                        </a:rPr>
                        <a:t>１１／１５（月）</a:t>
                      </a:r>
                      <a:endParaRPr kumimoji="1" lang="ja-JP" altLang="en-US" sz="14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latin typeface="メイリオ" panose="020B0604030504040204" pitchFamily="50" charset="-128"/>
                          <a:ea typeface="メイリオ" panose="020B0604030504040204" pitchFamily="50" charset="-128"/>
                        </a:rPr>
                        <a:t>１１／１７（水）</a:t>
                      </a:r>
                      <a:endParaRPr kumimoji="1" lang="ja-JP" altLang="en-US" sz="14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6662279"/>
                  </a:ext>
                </a:extLst>
              </a:tr>
              <a:tr h="366014">
                <a:tc>
                  <a:txBody>
                    <a:bodyPr/>
                    <a:lstStyle/>
                    <a:p>
                      <a:pPr algn="ctr"/>
                      <a:r>
                        <a:rPr kumimoji="1" lang="ja-JP" altLang="en-US" dirty="0" smtClean="0">
                          <a:latin typeface="メイリオ" panose="020B0604030504040204" pitchFamily="50" charset="-128"/>
                          <a:ea typeface="メイリオ" panose="020B0604030504040204" pitchFamily="50" charset="-128"/>
                        </a:rPr>
                        <a:t>第</a:t>
                      </a:r>
                      <a:r>
                        <a:rPr kumimoji="1" lang="en-US" altLang="ja-JP" dirty="0" smtClean="0">
                          <a:latin typeface="メイリオ" panose="020B0604030504040204" pitchFamily="50" charset="-128"/>
                          <a:ea typeface="メイリオ" panose="020B0604030504040204" pitchFamily="50" charset="-128"/>
                        </a:rPr>
                        <a:t>3</a:t>
                      </a:r>
                      <a:r>
                        <a:rPr kumimoji="1" lang="ja-JP" altLang="en-US" dirty="0" smtClean="0">
                          <a:latin typeface="メイリオ" panose="020B0604030504040204" pitchFamily="50" charset="-128"/>
                          <a:ea typeface="メイリオ" panose="020B0604030504040204" pitchFamily="50" charset="-128"/>
                        </a:rPr>
                        <a:t>回</a:t>
                      </a:r>
                      <a:endParaRPr kumimoji="1" lang="en-US" altLang="ja-JP" dirty="0" smtClean="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latin typeface="メイリオ" panose="020B0604030504040204" pitchFamily="50" charset="-128"/>
                          <a:ea typeface="メイリオ" panose="020B0604030504040204" pitchFamily="50" charset="-128"/>
                        </a:rPr>
                        <a:t>１１／２２（月）</a:t>
                      </a:r>
                      <a:endParaRPr kumimoji="1" lang="ja-JP" altLang="en-US" sz="14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latin typeface="メイリオ" panose="020B0604030504040204" pitchFamily="50" charset="-128"/>
                          <a:ea typeface="メイリオ" panose="020B0604030504040204" pitchFamily="50" charset="-128"/>
                        </a:rPr>
                        <a:t>１１／２４（水）</a:t>
                      </a:r>
                      <a:endParaRPr kumimoji="1" lang="ja-JP" altLang="en-US" sz="14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82758573"/>
                  </a:ext>
                </a:extLst>
              </a:tr>
              <a:tr h="366014">
                <a:tc>
                  <a:txBody>
                    <a:bodyPr/>
                    <a:lstStyle/>
                    <a:p>
                      <a:pPr algn="ctr"/>
                      <a:r>
                        <a:rPr kumimoji="1" lang="ja-JP" altLang="en-US" b="1" dirty="0" smtClean="0">
                          <a:solidFill>
                            <a:schemeClr val="bg1"/>
                          </a:solidFill>
                          <a:latin typeface="メイリオ" panose="020B0604030504040204" pitchFamily="50" charset="-128"/>
                          <a:ea typeface="メイリオ" panose="020B0604030504040204" pitchFamily="50" charset="-128"/>
                        </a:rPr>
                        <a:t>第</a:t>
                      </a:r>
                      <a:r>
                        <a:rPr kumimoji="1" lang="en-US" altLang="ja-JP" b="1" dirty="0" smtClean="0">
                          <a:solidFill>
                            <a:schemeClr val="bg1"/>
                          </a:solidFill>
                          <a:latin typeface="メイリオ" panose="020B0604030504040204" pitchFamily="50" charset="-128"/>
                          <a:ea typeface="メイリオ" panose="020B0604030504040204" pitchFamily="50" charset="-128"/>
                        </a:rPr>
                        <a:t>4</a:t>
                      </a:r>
                      <a:r>
                        <a:rPr kumimoji="1" lang="ja-JP" altLang="en-US" b="1" dirty="0" smtClean="0">
                          <a:solidFill>
                            <a:schemeClr val="bg1"/>
                          </a:solidFill>
                          <a:latin typeface="メイリオ" panose="020B0604030504040204" pitchFamily="50" charset="-128"/>
                          <a:ea typeface="メイリオ" panose="020B0604030504040204" pitchFamily="50" charset="-128"/>
                        </a:rPr>
                        <a:t>回</a:t>
                      </a:r>
                      <a:endParaRPr kumimoji="1" lang="ja-JP" altLang="en-US" b="1" dirty="0">
                        <a:solidFill>
                          <a:schemeClr val="bg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kumimoji="1" lang="ja-JP" altLang="en-US" sz="1400" b="1" dirty="0" smtClean="0">
                          <a:solidFill>
                            <a:schemeClr val="bg1"/>
                          </a:solidFill>
                          <a:latin typeface="メイリオ" panose="020B0604030504040204" pitchFamily="50" charset="-128"/>
                          <a:ea typeface="メイリオ" panose="020B0604030504040204" pitchFamily="50" charset="-128"/>
                        </a:rPr>
                        <a:t>１１／３０（火）</a:t>
                      </a:r>
                      <a:endParaRPr kumimoji="1" lang="ja-JP" altLang="en-US" sz="1400" b="1" dirty="0">
                        <a:solidFill>
                          <a:schemeClr val="bg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kumimoji="1" lang="ja-JP" altLang="en-US" sz="1400" b="1" dirty="0" smtClean="0">
                          <a:solidFill>
                            <a:schemeClr val="bg1"/>
                          </a:solidFill>
                          <a:latin typeface="メイリオ" panose="020B0604030504040204" pitchFamily="50" charset="-128"/>
                          <a:ea typeface="メイリオ" panose="020B0604030504040204" pitchFamily="50" charset="-128"/>
                        </a:rPr>
                        <a:t>１２／３（金）</a:t>
                      </a:r>
                      <a:endParaRPr kumimoji="1" lang="ja-JP" altLang="en-US" sz="1400" b="1" dirty="0">
                        <a:solidFill>
                          <a:schemeClr val="bg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91186851"/>
                  </a:ext>
                </a:extLst>
              </a:tr>
            </a:tbl>
          </a:graphicData>
        </a:graphic>
      </p:graphicFrame>
      <p:sp>
        <p:nvSpPr>
          <p:cNvPr id="24" name="角丸四角形吹き出し 23"/>
          <p:cNvSpPr/>
          <p:nvPr/>
        </p:nvSpPr>
        <p:spPr>
          <a:xfrm>
            <a:off x="6598562" y="4753680"/>
            <a:ext cx="3077701" cy="1518879"/>
          </a:xfrm>
          <a:prstGeom prst="wedgeRoundRectCallout">
            <a:avLst>
              <a:gd name="adj1" fmla="val -53204"/>
              <a:gd name="adj2" fmla="val 66094"/>
              <a:gd name="adj3" fmla="val 16667"/>
            </a:avLst>
          </a:prstGeom>
          <a:noFill/>
          <a:ln>
            <a:solidFill>
              <a:srgbClr val="9C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6714969" y="4844532"/>
            <a:ext cx="2844886" cy="1477328"/>
          </a:xfrm>
          <a:prstGeom prst="rect">
            <a:avLst/>
          </a:prstGeom>
          <a:noFill/>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第</a:t>
            </a:r>
            <a:r>
              <a:rPr kumimoji="1" lang="en-US" altLang="ja-JP" dirty="0" smtClean="0">
                <a:latin typeface="メイリオ" panose="020B0604030504040204" pitchFamily="50" charset="-128"/>
                <a:ea typeface="メイリオ" panose="020B0604030504040204" pitchFamily="50" charset="-128"/>
              </a:rPr>
              <a:t>4</a:t>
            </a:r>
            <a:r>
              <a:rPr kumimoji="1" lang="ja-JP" altLang="en-US" dirty="0" smtClean="0">
                <a:latin typeface="メイリオ" panose="020B0604030504040204" pitchFamily="50" charset="-128"/>
                <a:ea typeface="メイリオ" panose="020B0604030504040204" pitchFamily="50" charset="-128"/>
              </a:rPr>
              <a:t>回の報告については、キャンペーンの期間に合わせて、</a:t>
            </a:r>
            <a:r>
              <a:rPr kumimoji="1" lang="ja-JP" altLang="en-US" b="1" u="sng" dirty="0" smtClean="0">
                <a:solidFill>
                  <a:srgbClr val="FF0000"/>
                </a:solidFill>
                <a:latin typeface="メイリオ" panose="020B0604030504040204" pitchFamily="50" charset="-128"/>
                <a:ea typeface="メイリオ" panose="020B0604030504040204" pitchFamily="50" charset="-128"/>
              </a:rPr>
              <a:t>報告日が変更となっています</a:t>
            </a:r>
            <a:r>
              <a:rPr kumimoji="1" lang="ja-JP" altLang="en-US" dirty="0" smtClean="0">
                <a:latin typeface="メイリオ" panose="020B0604030504040204" pitchFamily="50" charset="-128"/>
                <a:ea typeface="メイリオ" panose="020B0604030504040204" pitchFamily="50" charset="-128"/>
              </a:rPr>
              <a:t>のでご注意ください。</a:t>
            </a:r>
            <a:endParaRPr kumimoji="1" lang="ja-JP" altLang="en-US" dirty="0">
              <a:latin typeface="メイリオ" panose="020B0604030504040204" pitchFamily="50" charset="-128"/>
              <a:ea typeface="メイリオ" panose="020B0604030504040204" pitchFamily="50" charset="-128"/>
            </a:endParaRPr>
          </a:p>
        </p:txBody>
      </p:sp>
      <p:sp>
        <p:nvSpPr>
          <p:cNvPr id="140" name="テキスト ボックス 139"/>
          <p:cNvSpPr txBox="1"/>
          <p:nvPr/>
        </p:nvSpPr>
        <p:spPr>
          <a:xfrm>
            <a:off x="4666397" y="6557952"/>
            <a:ext cx="573206" cy="369332"/>
          </a:xfrm>
          <a:prstGeom prst="rect">
            <a:avLst/>
          </a:prstGeom>
          <a:noFill/>
        </p:spPr>
        <p:txBody>
          <a:bodyPr wrap="square" rtlCol="0">
            <a:spAutoFit/>
          </a:bodyPr>
          <a:lstStyle/>
          <a:p>
            <a:pPr algn="ctr"/>
            <a:r>
              <a:rPr kumimoji="1" lang="ja-JP" altLang="en-US" b="1" dirty="0" smtClean="0">
                <a:latin typeface="メイリオ" panose="020B0604030504040204" pitchFamily="50" charset="-128"/>
                <a:ea typeface="メイリオ" panose="020B0604030504040204" pitchFamily="50" charset="-128"/>
              </a:rPr>
              <a:t>７</a:t>
            </a:r>
            <a:endParaRPr kumimoji="1" lang="ja-JP" altLang="en-US" b="1" dirty="0">
              <a:latin typeface="メイリオ" panose="020B0604030504040204" pitchFamily="50" charset="-128"/>
              <a:ea typeface="メイリオ" panose="020B0604030504040204" pitchFamily="50" charset="-128"/>
            </a:endParaRPr>
          </a:p>
        </p:txBody>
      </p:sp>
      <p:grpSp>
        <p:nvGrpSpPr>
          <p:cNvPr id="141" name="グループ化 140"/>
          <p:cNvGrpSpPr/>
          <p:nvPr/>
        </p:nvGrpSpPr>
        <p:grpSpPr>
          <a:xfrm>
            <a:off x="6300276" y="1281957"/>
            <a:ext cx="3403492" cy="470237"/>
            <a:chOff x="6227032" y="1255756"/>
            <a:chExt cx="3403492" cy="470237"/>
          </a:xfrm>
        </p:grpSpPr>
        <p:sp>
          <p:nvSpPr>
            <p:cNvPr id="142" name="テキスト ボックス 141"/>
            <p:cNvSpPr txBox="1"/>
            <p:nvPr/>
          </p:nvSpPr>
          <p:spPr>
            <a:xfrm>
              <a:off x="6227032" y="1267925"/>
              <a:ext cx="727868" cy="338554"/>
            </a:xfrm>
            <a:prstGeom prst="rect">
              <a:avLst/>
            </a:prstGeom>
            <a:noFill/>
          </p:spPr>
          <p:txBody>
            <a:bodyPr wrap="square" rtlCol="0">
              <a:spAutoFit/>
            </a:bodyPr>
            <a:lstStyle/>
            <a:p>
              <a:r>
                <a:rPr kumimoji="1" lang="ja-JP" altLang="en-US" sz="800" dirty="0" smtClean="0">
                  <a:latin typeface="メイリオ" panose="020B0604030504040204" pitchFamily="50" charset="-128"/>
                  <a:ea typeface="メイリオ" panose="020B0604030504040204" pitchFamily="50" charset="-128"/>
                </a:rPr>
                <a:t>申請フォームについて</a:t>
              </a:r>
              <a:endParaRPr kumimoji="1" lang="ja-JP" altLang="en-US" sz="800" dirty="0">
                <a:latin typeface="メイリオ" panose="020B0604030504040204" pitchFamily="50" charset="-128"/>
                <a:ea typeface="メイリオ" panose="020B0604030504040204" pitchFamily="50" charset="-128"/>
              </a:endParaRPr>
            </a:p>
          </p:txBody>
        </p:sp>
        <p:sp>
          <p:nvSpPr>
            <p:cNvPr id="143" name="テキスト ボックス 142"/>
            <p:cNvSpPr txBox="1"/>
            <p:nvPr/>
          </p:nvSpPr>
          <p:spPr>
            <a:xfrm>
              <a:off x="6914761" y="1264328"/>
              <a:ext cx="727868" cy="461665"/>
            </a:xfrm>
            <a:prstGeom prst="rect">
              <a:avLst/>
            </a:prstGeom>
            <a:noFill/>
          </p:spPr>
          <p:txBody>
            <a:bodyPr wrap="square" rtlCol="0">
              <a:spAutoFit/>
            </a:bodyPr>
            <a:lstStyle/>
            <a:p>
              <a:r>
                <a:rPr kumimoji="1" lang="ja-JP" altLang="en-US" sz="800" dirty="0" smtClean="0">
                  <a:latin typeface="メイリオ" panose="020B0604030504040204" pitchFamily="50" charset="-128"/>
                  <a:ea typeface="メイリオ" panose="020B0604030504040204" pitchFamily="50" charset="-128"/>
                </a:rPr>
                <a:t>ウォレットの追加とチャージ</a:t>
              </a:r>
              <a:endParaRPr kumimoji="1" lang="ja-JP" altLang="en-US" sz="800" dirty="0">
                <a:latin typeface="メイリオ" panose="020B0604030504040204" pitchFamily="50" charset="-128"/>
                <a:ea typeface="メイリオ" panose="020B0604030504040204" pitchFamily="50" charset="-128"/>
              </a:endParaRPr>
            </a:p>
          </p:txBody>
        </p:sp>
        <p:sp>
          <p:nvSpPr>
            <p:cNvPr id="144" name="テキスト ボックス 143"/>
            <p:cNvSpPr txBox="1"/>
            <p:nvPr/>
          </p:nvSpPr>
          <p:spPr>
            <a:xfrm>
              <a:off x="7548864" y="1258180"/>
              <a:ext cx="727868" cy="215444"/>
            </a:xfrm>
            <a:prstGeom prst="rect">
              <a:avLst/>
            </a:prstGeom>
            <a:noFill/>
          </p:spPr>
          <p:txBody>
            <a:bodyPr wrap="square" rtlCol="0">
              <a:spAutoFit/>
            </a:bodyPr>
            <a:lstStyle/>
            <a:p>
              <a:r>
                <a:rPr kumimoji="1" lang="ja-JP" altLang="en-US" sz="800" dirty="0" smtClean="0">
                  <a:latin typeface="メイリオ" panose="020B0604030504040204" pitchFamily="50" charset="-128"/>
                  <a:ea typeface="メイリオ" panose="020B0604030504040204" pitchFamily="50" charset="-128"/>
                </a:rPr>
                <a:t>決済の流れ</a:t>
              </a:r>
              <a:endParaRPr kumimoji="1" lang="ja-JP" altLang="en-US" sz="800" dirty="0">
                <a:latin typeface="メイリオ" panose="020B0604030504040204" pitchFamily="50" charset="-128"/>
                <a:ea typeface="メイリオ" panose="020B0604030504040204" pitchFamily="50" charset="-128"/>
              </a:endParaRPr>
            </a:p>
          </p:txBody>
        </p:sp>
        <p:sp>
          <p:nvSpPr>
            <p:cNvPr id="147" name="テキスト ボックス 146"/>
            <p:cNvSpPr txBox="1"/>
            <p:nvPr/>
          </p:nvSpPr>
          <p:spPr>
            <a:xfrm>
              <a:off x="8219671" y="1258180"/>
              <a:ext cx="727868" cy="215444"/>
            </a:xfrm>
            <a:prstGeom prst="rect">
              <a:avLst/>
            </a:prstGeom>
            <a:noFill/>
          </p:spPr>
          <p:txBody>
            <a:bodyPr wrap="square" rtlCol="0">
              <a:spAutoFit/>
            </a:bodyPr>
            <a:lstStyle/>
            <a:p>
              <a:r>
                <a:rPr kumimoji="1" lang="ja-JP" altLang="en-US" sz="800" dirty="0" smtClean="0">
                  <a:latin typeface="メイリオ" panose="020B0604030504040204" pitchFamily="50" charset="-128"/>
                  <a:ea typeface="メイリオ" panose="020B0604030504040204" pitchFamily="50" charset="-128"/>
                </a:rPr>
                <a:t>報告事務</a:t>
              </a:r>
              <a:endParaRPr kumimoji="1" lang="ja-JP" altLang="en-US" sz="800" dirty="0">
                <a:latin typeface="メイリオ" panose="020B0604030504040204" pitchFamily="50" charset="-128"/>
                <a:ea typeface="メイリオ" panose="020B0604030504040204" pitchFamily="50" charset="-128"/>
              </a:endParaRPr>
            </a:p>
          </p:txBody>
        </p:sp>
        <p:sp>
          <p:nvSpPr>
            <p:cNvPr id="153" name="テキスト ボックス 152"/>
            <p:cNvSpPr txBox="1"/>
            <p:nvPr/>
          </p:nvSpPr>
          <p:spPr>
            <a:xfrm>
              <a:off x="8902656" y="1255756"/>
              <a:ext cx="727868" cy="215444"/>
            </a:xfrm>
            <a:prstGeom prst="rect">
              <a:avLst/>
            </a:prstGeom>
            <a:noFill/>
          </p:spPr>
          <p:txBody>
            <a:bodyPr wrap="square" rtlCol="0">
              <a:spAutoFit/>
            </a:bodyPr>
            <a:lstStyle/>
            <a:p>
              <a:r>
                <a:rPr kumimoji="1" lang="ja-JP" altLang="en-US" sz="800" dirty="0" smtClean="0">
                  <a:latin typeface="メイリオ" panose="020B0604030504040204" pitchFamily="50" charset="-128"/>
                  <a:ea typeface="メイリオ" panose="020B0604030504040204" pitchFamily="50" charset="-128"/>
                </a:rPr>
                <a:t>留意事項</a:t>
              </a:r>
              <a:endParaRPr kumimoji="1" lang="ja-JP" altLang="en-US" sz="800" dirty="0">
                <a:latin typeface="メイリオ" panose="020B0604030504040204" pitchFamily="50" charset="-128"/>
                <a:ea typeface="メイリオ" panose="020B0604030504040204" pitchFamily="50" charset="-128"/>
              </a:endParaRPr>
            </a:p>
          </p:txBody>
        </p:sp>
      </p:grpSp>
      <p:sp>
        <p:nvSpPr>
          <p:cNvPr id="154" name="テキスト ボックス 153"/>
          <p:cNvSpPr txBox="1"/>
          <p:nvPr/>
        </p:nvSpPr>
        <p:spPr>
          <a:xfrm>
            <a:off x="6987766" y="168875"/>
            <a:ext cx="2483893" cy="369332"/>
          </a:xfrm>
          <a:prstGeom prst="rect">
            <a:avLst/>
          </a:prstGeom>
          <a:noFill/>
        </p:spPr>
        <p:txBody>
          <a:bodyPr wrap="square" rtlCol="0">
            <a:spAutoFit/>
          </a:bodyPr>
          <a:lstStyle/>
          <a:p>
            <a:r>
              <a:rPr kumimoji="1" lang="ja-JP" altLang="en-US" i="1" dirty="0" smtClean="0">
                <a:solidFill>
                  <a:srgbClr val="9C0202"/>
                </a:solidFill>
                <a:latin typeface="ARマーカー体E" panose="040B0909000000000000" pitchFamily="49" charset="-128"/>
                <a:ea typeface="ARマーカー体E" panose="040B0909000000000000" pitchFamily="49" charset="-128"/>
              </a:rPr>
              <a:t>～</a:t>
            </a:r>
            <a:r>
              <a:rPr kumimoji="1" lang="en-US" altLang="ja-JP" i="1" dirty="0" smtClean="0">
                <a:solidFill>
                  <a:srgbClr val="9C0202"/>
                </a:solidFill>
                <a:latin typeface="ARマーカー体E" panose="040B0909000000000000" pitchFamily="49" charset="-128"/>
                <a:ea typeface="ARマーカー体E" panose="040B0909000000000000" pitchFamily="49" charset="-128"/>
              </a:rPr>
              <a:t>【</a:t>
            </a:r>
            <a:r>
              <a:rPr kumimoji="1" lang="ja-JP" altLang="en-US" i="1" dirty="0" smtClean="0">
                <a:solidFill>
                  <a:srgbClr val="9C0202"/>
                </a:solidFill>
                <a:latin typeface="ARマーカー体E" panose="040B0909000000000000" pitchFamily="49" charset="-128"/>
                <a:ea typeface="ARマーカー体E" panose="040B0909000000000000" pitchFamily="49" charset="-128"/>
              </a:rPr>
              <a:t>新</a:t>
            </a:r>
            <a:r>
              <a:rPr kumimoji="1" lang="en-US" altLang="ja-JP" i="1" dirty="0" smtClean="0">
                <a:solidFill>
                  <a:srgbClr val="9C0202"/>
                </a:solidFill>
                <a:latin typeface="ARマーカー体E" panose="040B0909000000000000" pitchFamily="49" charset="-128"/>
                <a:ea typeface="ARマーカー体E" panose="040B0909000000000000" pitchFamily="49" charset="-128"/>
              </a:rPr>
              <a:t>】</a:t>
            </a:r>
            <a:r>
              <a:rPr kumimoji="1" lang="ja-JP" altLang="en-US" i="1" dirty="0" smtClean="0">
                <a:solidFill>
                  <a:srgbClr val="9C0202"/>
                </a:solidFill>
                <a:latin typeface="ARマーカー体E" panose="040B0909000000000000" pitchFamily="49" charset="-128"/>
                <a:ea typeface="ARマーカー体E" panose="040B0909000000000000" pitchFamily="49" charset="-128"/>
              </a:rPr>
              <a:t>対馬藩札～</a:t>
            </a:r>
            <a:endParaRPr kumimoji="1" lang="ja-JP" altLang="en-US" i="1" dirty="0">
              <a:solidFill>
                <a:srgbClr val="9C0202"/>
              </a:solidFill>
              <a:latin typeface="ARマーカー体E" panose="040B0909000000000000" pitchFamily="49" charset="-128"/>
              <a:ea typeface="ARマーカー体E" panose="040B0909000000000000" pitchFamily="49" charset="-128"/>
            </a:endParaRPr>
          </a:p>
        </p:txBody>
      </p:sp>
    </p:spTree>
    <p:extLst>
      <p:ext uri="{BB962C8B-B14F-4D97-AF65-F5344CB8AC3E}">
        <p14:creationId xmlns:p14="http://schemas.microsoft.com/office/powerpoint/2010/main" val="29361455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1502</TotalTime>
  <Words>2033</Words>
  <Application>Microsoft Office PowerPoint</Application>
  <PresentationFormat>A4 210 x 297 mm</PresentationFormat>
  <Paragraphs>397</Paragraphs>
  <Slides>13</Slides>
  <Notes>0</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1</vt:i4>
      </vt:variant>
      <vt:variant>
        <vt:lpstr>スライド タイトル</vt:lpstr>
      </vt:variant>
      <vt:variant>
        <vt:i4>13</vt:i4>
      </vt:variant>
    </vt:vector>
  </HeadingPairs>
  <TitlesOfParts>
    <vt:vector size="23" baseType="lpstr">
      <vt:lpstr>ARマーカー体E</vt:lpstr>
      <vt:lpstr>HG創英角ｺﾞｼｯｸUB</vt:lpstr>
      <vt:lpstr>メイリオ</vt:lpstr>
      <vt:lpstr>游ゴシック</vt:lpstr>
      <vt:lpstr>游ゴシック Light</vt:lpstr>
      <vt:lpstr>Arial</vt:lpstr>
      <vt:lpstr>Calibri</vt:lpstr>
      <vt:lpstr>Calibri Light</vt:lpstr>
      <vt:lpstr>Office テーマ</vt:lpstr>
      <vt:lpstr>Acrobat Document</vt:lpstr>
      <vt:lpstr>『【新】対馬藩札』 取扱加盟宿泊施設用マニュアル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『対馬藩札』第4期 キャンペーン取扱マニュアル</dc:title>
  <dc:creator>ts20049</dc:creator>
  <cp:lastModifiedBy>ts20049</cp:lastModifiedBy>
  <cp:revision>136</cp:revision>
  <cp:lastPrinted>2021-10-26T02:55:48Z</cp:lastPrinted>
  <dcterms:created xsi:type="dcterms:W3CDTF">2021-10-19T07:28:54Z</dcterms:created>
  <dcterms:modified xsi:type="dcterms:W3CDTF">2021-10-27T01:03:28Z</dcterms:modified>
</cp:coreProperties>
</file>